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4019" r:id="rId1"/>
  </p:sldMasterIdLst>
  <p:notesMasterIdLst>
    <p:notesMasterId r:id="rId18"/>
  </p:notesMasterIdLst>
  <p:sldIdLst>
    <p:sldId id="256" r:id="rId2"/>
    <p:sldId id="264" r:id="rId3"/>
    <p:sldId id="265" r:id="rId4"/>
    <p:sldId id="268" r:id="rId5"/>
    <p:sldId id="272" r:id="rId6"/>
    <p:sldId id="269" r:id="rId7"/>
    <p:sldId id="271" r:id="rId8"/>
    <p:sldId id="257" r:id="rId9"/>
    <p:sldId id="258" r:id="rId10"/>
    <p:sldId id="259" r:id="rId11"/>
    <p:sldId id="260" r:id="rId12"/>
    <p:sldId id="273" r:id="rId13"/>
    <p:sldId id="262" r:id="rId14"/>
    <p:sldId id="266" r:id="rId15"/>
    <p:sldId id="267" r:id="rId16"/>
    <p:sldId id="263"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88299"/>
  </p:normalViewPr>
  <p:slideViewPr>
    <p:cSldViewPr snapToGrid="0" snapToObjects="1">
      <p:cViewPr varScale="1">
        <p:scale>
          <a:sx n="90" d="100"/>
          <a:sy n="90" d="100"/>
        </p:scale>
        <p:origin x="232" y="6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athan Trotter" userId="f20f965bb8efd513" providerId="LiveId" clId="{7A30E113-289C-A945-802D-5676C9C2095B}"/>
    <pc:docChg chg="custSel delSld modSld">
      <pc:chgData name="Jonathan Trotter" userId="f20f965bb8efd513" providerId="LiveId" clId="{7A30E113-289C-A945-802D-5676C9C2095B}" dt="2022-04-22T17:26:38.838" v="86" actId="20577"/>
      <pc:docMkLst>
        <pc:docMk/>
      </pc:docMkLst>
      <pc:sldChg chg="addSp modSp mod">
        <pc:chgData name="Jonathan Trotter" userId="f20f965bb8efd513" providerId="LiveId" clId="{7A30E113-289C-A945-802D-5676C9C2095B}" dt="2022-04-22T17:21:26.446" v="40" actId="207"/>
        <pc:sldMkLst>
          <pc:docMk/>
          <pc:sldMk cId="1310655149" sldId="256"/>
        </pc:sldMkLst>
        <pc:spChg chg="mod">
          <ac:chgData name="Jonathan Trotter" userId="f20f965bb8efd513" providerId="LiveId" clId="{7A30E113-289C-A945-802D-5676C9C2095B}" dt="2022-04-22T17:21:26.446" v="40" actId="207"/>
          <ac:spMkLst>
            <pc:docMk/>
            <pc:sldMk cId="1310655149" sldId="256"/>
            <ac:spMk id="2" creationId="{C5DCC8DF-46CA-5840-AA03-1A53A5C5416A}"/>
          </ac:spMkLst>
        </pc:spChg>
        <pc:picChg chg="add mod">
          <ac:chgData name="Jonathan Trotter" userId="f20f965bb8efd513" providerId="LiveId" clId="{7A30E113-289C-A945-802D-5676C9C2095B}" dt="2022-04-15T22:47:15.961" v="36" actId="1076"/>
          <ac:picMkLst>
            <pc:docMk/>
            <pc:sldMk cId="1310655149" sldId="256"/>
            <ac:picMk id="4" creationId="{E9D19A82-A7FC-5341-B22C-37C81B4EC021}"/>
          </ac:picMkLst>
        </pc:picChg>
      </pc:sldChg>
      <pc:sldChg chg="modSp mod">
        <pc:chgData name="Jonathan Trotter" userId="f20f965bb8efd513" providerId="LiveId" clId="{7A30E113-289C-A945-802D-5676C9C2095B}" dt="2022-04-22T17:26:38.838" v="86" actId="20577"/>
        <pc:sldMkLst>
          <pc:docMk/>
          <pc:sldMk cId="1914069718" sldId="263"/>
        </pc:sldMkLst>
        <pc:spChg chg="mod">
          <ac:chgData name="Jonathan Trotter" userId="f20f965bb8efd513" providerId="LiveId" clId="{7A30E113-289C-A945-802D-5676C9C2095B}" dt="2022-04-22T17:26:38.838" v="86" actId="20577"/>
          <ac:spMkLst>
            <pc:docMk/>
            <pc:sldMk cId="1914069718" sldId="263"/>
            <ac:spMk id="3" creationId="{155E0C63-8181-1040-B104-5D4768A46F6D}"/>
          </ac:spMkLst>
        </pc:spChg>
      </pc:sldChg>
      <pc:sldChg chg="modSp mod">
        <pc:chgData name="Jonathan Trotter" userId="f20f965bb8efd513" providerId="LiveId" clId="{7A30E113-289C-A945-802D-5676C9C2095B}" dt="2022-04-15T22:44:36.603" v="13" actId="20577"/>
        <pc:sldMkLst>
          <pc:docMk/>
          <pc:sldMk cId="1583655774" sldId="264"/>
        </pc:sldMkLst>
        <pc:spChg chg="mod">
          <ac:chgData name="Jonathan Trotter" userId="f20f965bb8efd513" providerId="LiveId" clId="{7A30E113-289C-A945-802D-5676C9C2095B}" dt="2022-04-15T22:44:36.603" v="13" actId="20577"/>
          <ac:spMkLst>
            <pc:docMk/>
            <pc:sldMk cId="1583655774" sldId="264"/>
            <ac:spMk id="3" creationId="{155E0C63-8181-1040-B104-5D4768A46F6D}"/>
          </ac:spMkLst>
        </pc:spChg>
      </pc:sldChg>
      <pc:sldChg chg="modSp">
        <pc:chgData name="Jonathan Trotter" userId="f20f965bb8efd513" providerId="LiveId" clId="{7A30E113-289C-A945-802D-5676C9C2095B}" dt="2022-04-15T22:44:48.037" v="22" actId="20577"/>
        <pc:sldMkLst>
          <pc:docMk/>
          <pc:sldMk cId="3902184647" sldId="265"/>
        </pc:sldMkLst>
        <pc:graphicFrameChg chg="mod">
          <ac:chgData name="Jonathan Trotter" userId="f20f965bb8efd513" providerId="LiveId" clId="{7A30E113-289C-A945-802D-5676C9C2095B}" dt="2022-04-15T22:44:48.037" v="22" actId="20577"/>
          <ac:graphicFrameMkLst>
            <pc:docMk/>
            <pc:sldMk cId="3902184647" sldId="265"/>
            <ac:graphicFrameMk id="5" creationId="{AADA8E79-65E7-48D4-888A-FD1D22065E3A}"/>
          </ac:graphicFrameMkLst>
        </pc:graphicFrameChg>
      </pc:sldChg>
      <pc:sldChg chg="modSp mod">
        <pc:chgData name="Jonathan Trotter" userId="f20f965bb8efd513" providerId="LiveId" clId="{7A30E113-289C-A945-802D-5676C9C2095B}" dt="2022-04-22T17:22:37.925" v="47" actId="20577"/>
        <pc:sldMkLst>
          <pc:docMk/>
          <pc:sldMk cId="770111289" sldId="268"/>
        </pc:sldMkLst>
        <pc:spChg chg="mod">
          <ac:chgData name="Jonathan Trotter" userId="f20f965bb8efd513" providerId="LiveId" clId="{7A30E113-289C-A945-802D-5676C9C2095B}" dt="2022-04-22T17:22:37.925" v="47" actId="20577"/>
          <ac:spMkLst>
            <pc:docMk/>
            <pc:sldMk cId="770111289" sldId="268"/>
            <ac:spMk id="3" creationId="{155E0C63-8181-1040-B104-5D4768A46F6D}"/>
          </ac:spMkLst>
        </pc:spChg>
      </pc:sldChg>
      <pc:sldChg chg="modSp mod">
        <pc:chgData name="Jonathan Trotter" userId="f20f965bb8efd513" providerId="LiveId" clId="{7A30E113-289C-A945-802D-5676C9C2095B}" dt="2022-04-22T17:23:10.903" v="51" actId="33524"/>
        <pc:sldMkLst>
          <pc:docMk/>
          <pc:sldMk cId="770516516" sldId="269"/>
        </pc:sldMkLst>
        <pc:spChg chg="mod">
          <ac:chgData name="Jonathan Trotter" userId="f20f965bb8efd513" providerId="LiveId" clId="{7A30E113-289C-A945-802D-5676C9C2095B}" dt="2022-04-22T17:23:10.903" v="51" actId="33524"/>
          <ac:spMkLst>
            <pc:docMk/>
            <pc:sldMk cId="770516516" sldId="269"/>
            <ac:spMk id="3" creationId="{155E0C63-8181-1040-B104-5D4768A46F6D}"/>
          </ac:spMkLst>
        </pc:spChg>
      </pc:sldChg>
      <pc:sldChg chg="del">
        <pc:chgData name="Jonathan Trotter" userId="f20f965bb8efd513" providerId="LiveId" clId="{7A30E113-289C-A945-802D-5676C9C2095B}" dt="2022-04-15T22:45:40.690" v="24" actId="2696"/>
        <pc:sldMkLst>
          <pc:docMk/>
          <pc:sldMk cId="2821056162" sldId="270"/>
        </pc:sldMkLst>
      </pc:sldChg>
      <pc:sldChg chg="modSp mod">
        <pc:chgData name="Jonathan Trotter" userId="f20f965bb8efd513" providerId="LiveId" clId="{7A30E113-289C-A945-802D-5676C9C2095B}" dt="2022-04-22T17:24:01.446" v="57" actId="20577"/>
        <pc:sldMkLst>
          <pc:docMk/>
          <pc:sldMk cId="1765333338" sldId="271"/>
        </pc:sldMkLst>
        <pc:spChg chg="mod">
          <ac:chgData name="Jonathan Trotter" userId="f20f965bb8efd513" providerId="LiveId" clId="{7A30E113-289C-A945-802D-5676C9C2095B}" dt="2022-04-22T17:24:01.446" v="57" actId="20577"/>
          <ac:spMkLst>
            <pc:docMk/>
            <pc:sldMk cId="1765333338" sldId="271"/>
            <ac:spMk id="3" creationId="{155E0C63-8181-1040-B104-5D4768A46F6D}"/>
          </ac:spMkLst>
        </pc:spChg>
      </pc:sldChg>
      <pc:sldChg chg="modSp mod">
        <pc:chgData name="Jonathan Trotter" userId="f20f965bb8efd513" providerId="LiveId" clId="{7A30E113-289C-A945-802D-5676C9C2095B}" dt="2022-04-22T17:22:57.170" v="50" actId="20577"/>
        <pc:sldMkLst>
          <pc:docMk/>
          <pc:sldMk cId="2983059189" sldId="272"/>
        </pc:sldMkLst>
        <pc:spChg chg="mod">
          <ac:chgData name="Jonathan Trotter" userId="f20f965bb8efd513" providerId="LiveId" clId="{7A30E113-289C-A945-802D-5676C9C2095B}" dt="2022-04-22T17:22:57.170" v="50" actId="20577"/>
          <ac:spMkLst>
            <pc:docMk/>
            <pc:sldMk cId="2983059189" sldId="272"/>
            <ac:spMk id="3" creationId="{155E0C63-8181-1040-B104-5D4768A46F6D}"/>
          </ac:spMkLst>
        </pc:spChg>
      </pc:sldChg>
      <pc:sldChg chg="del">
        <pc:chgData name="Jonathan Trotter" userId="f20f965bb8efd513" providerId="LiveId" clId="{7A30E113-289C-A945-802D-5676C9C2095B}" dt="2022-04-15T22:49:54.309" v="39" actId="2696"/>
        <pc:sldMkLst>
          <pc:docMk/>
          <pc:sldMk cId="3145720426" sldId="275"/>
        </pc:sldMkLst>
      </pc:sldChg>
      <pc:sldChg chg="del">
        <pc:chgData name="Jonathan Trotter" userId="f20f965bb8efd513" providerId="LiveId" clId="{7A30E113-289C-A945-802D-5676C9C2095B}" dt="2022-04-15T22:45:19.089" v="23" actId="2696"/>
        <pc:sldMkLst>
          <pc:docMk/>
          <pc:sldMk cId="4079642443" sldId="276"/>
        </pc:sldMkLst>
      </pc:sldChg>
      <pc:sldChg chg="del">
        <pc:chgData name="Jonathan Trotter" userId="f20f965bb8efd513" providerId="LiveId" clId="{7A30E113-289C-A945-802D-5676C9C2095B}" dt="2022-04-15T22:45:19.089" v="23" actId="2696"/>
        <pc:sldMkLst>
          <pc:docMk/>
          <pc:sldMk cId="733268197" sldId="277"/>
        </pc:sldMkLst>
      </pc:sldChg>
      <pc:sldChg chg="del">
        <pc:chgData name="Jonathan Trotter" userId="f20f965bb8efd513" providerId="LiveId" clId="{7A30E113-289C-A945-802D-5676C9C2095B}" dt="2022-04-15T22:45:19.089" v="23" actId="2696"/>
        <pc:sldMkLst>
          <pc:docMk/>
          <pc:sldMk cId="3274062464" sldId="278"/>
        </pc:sldMkLst>
      </pc:sldChg>
      <pc:sldChg chg="del">
        <pc:chgData name="Jonathan Trotter" userId="f20f965bb8efd513" providerId="LiveId" clId="{7A30E113-289C-A945-802D-5676C9C2095B}" dt="2022-04-15T22:45:19.089" v="23" actId="2696"/>
        <pc:sldMkLst>
          <pc:docMk/>
          <pc:sldMk cId="7504519" sldId="279"/>
        </pc:sldMkLst>
      </pc:sldChg>
    </pc:docChg>
  </pc:docChgLst>
  <pc:docChgLst>
    <pc:chgData name="Jonathan Trotter" userId="f20f965bb8efd513" providerId="LiveId" clId="{1C6F0A9C-66D9-7F41-A76A-58014D912A36}"/>
    <pc:docChg chg="undo custSel modSld">
      <pc:chgData name="Jonathan Trotter" userId="f20f965bb8efd513" providerId="LiveId" clId="{1C6F0A9C-66D9-7F41-A76A-58014D912A36}" dt="2022-09-03T01:29:44.180" v="64" actId="1038"/>
      <pc:docMkLst>
        <pc:docMk/>
      </pc:docMkLst>
      <pc:sldChg chg="modSp mod">
        <pc:chgData name="Jonathan Trotter" userId="f20f965bb8efd513" providerId="LiveId" clId="{1C6F0A9C-66D9-7F41-A76A-58014D912A36}" dt="2022-09-03T01:29:44.180" v="64" actId="1038"/>
        <pc:sldMkLst>
          <pc:docMk/>
          <pc:sldMk cId="1310655149" sldId="256"/>
        </pc:sldMkLst>
        <pc:spChg chg="mod">
          <ac:chgData name="Jonathan Trotter" userId="f20f965bb8efd513" providerId="LiveId" clId="{1C6F0A9C-66D9-7F41-A76A-58014D912A36}" dt="2022-09-03T01:29:44.180" v="64" actId="1038"/>
          <ac:spMkLst>
            <pc:docMk/>
            <pc:sldMk cId="1310655149" sldId="256"/>
            <ac:spMk id="2" creationId="{C5DCC8DF-46CA-5840-AA03-1A53A5C5416A}"/>
          </ac:spMkLst>
        </pc:spChg>
        <pc:picChg chg="mod">
          <ac:chgData name="Jonathan Trotter" userId="f20f965bb8efd513" providerId="LiveId" clId="{1C6F0A9C-66D9-7F41-A76A-58014D912A36}" dt="2022-09-03T01:29:34.685" v="14" actId="1076"/>
          <ac:picMkLst>
            <pc:docMk/>
            <pc:sldMk cId="1310655149" sldId="256"/>
            <ac:picMk id="4" creationId="{E9D19A82-A7FC-5341-B22C-37C81B4EC021}"/>
          </ac:picMkLst>
        </pc:picChg>
      </pc:sldChg>
    </pc:docChg>
  </pc:docChgLst>
</pc:chgInfo>
</file>

<file path=ppt/diagrams/_rels/data1.xml.rels><?xml version="1.0" encoding="UTF-8" standalone="yes"?>
<Relationships xmlns="http://schemas.openxmlformats.org/package/2006/relationships"><Relationship Id="rId8" Type="http://schemas.openxmlformats.org/officeDocument/2006/relationships/image" Target="../media/image11.sv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diagrams/_rels/data3.xml.rels><?xml version="1.0" encoding="UTF-8" standalone="yes"?>
<Relationships xmlns="http://schemas.openxmlformats.org/package/2006/relationships"><Relationship Id="rId8" Type="http://schemas.openxmlformats.org/officeDocument/2006/relationships/image" Target="../media/image29.svg"/><Relationship Id="rId3" Type="http://schemas.openxmlformats.org/officeDocument/2006/relationships/image" Target="../media/image24.png"/><Relationship Id="rId7" Type="http://schemas.openxmlformats.org/officeDocument/2006/relationships/image" Target="../media/image28.png"/><Relationship Id="rId2" Type="http://schemas.openxmlformats.org/officeDocument/2006/relationships/image" Target="../media/image23.svg"/><Relationship Id="rId1" Type="http://schemas.openxmlformats.org/officeDocument/2006/relationships/image" Target="../media/image22.png"/><Relationship Id="rId6" Type="http://schemas.openxmlformats.org/officeDocument/2006/relationships/image" Target="../media/image27.svg"/><Relationship Id="rId5" Type="http://schemas.openxmlformats.org/officeDocument/2006/relationships/image" Target="../media/image26.png"/><Relationship Id="rId4" Type="http://schemas.openxmlformats.org/officeDocument/2006/relationships/image" Target="../media/image25.svg"/></Relationships>
</file>

<file path=ppt/diagrams/_rels/drawing1.xml.rels><?xml version="1.0" encoding="UTF-8" standalone="yes"?>
<Relationships xmlns="http://schemas.openxmlformats.org/package/2006/relationships"><Relationship Id="rId8" Type="http://schemas.openxmlformats.org/officeDocument/2006/relationships/image" Target="../media/image11.sv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diagrams/_rels/drawing3.xml.rels><?xml version="1.0" encoding="UTF-8" standalone="yes"?>
<Relationships xmlns="http://schemas.openxmlformats.org/package/2006/relationships"><Relationship Id="rId8" Type="http://schemas.openxmlformats.org/officeDocument/2006/relationships/image" Target="../media/image29.svg"/><Relationship Id="rId3" Type="http://schemas.openxmlformats.org/officeDocument/2006/relationships/image" Target="../media/image24.png"/><Relationship Id="rId7" Type="http://schemas.openxmlformats.org/officeDocument/2006/relationships/image" Target="../media/image28.png"/><Relationship Id="rId2" Type="http://schemas.openxmlformats.org/officeDocument/2006/relationships/image" Target="../media/image23.svg"/><Relationship Id="rId1" Type="http://schemas.openxmlformats.org/officeDocument/2006/relationships/image" Target="../media/image22.png"/><Relationship Id="rId6" Type="http://schemas.openxmlformats.org/officeDocument/2006/relationships/image" Target="../media/image27.svg"/><Relationship Id="rId5" Type="http://schemas.openxmlformats.org/officeDocument/2006/relationships/image" Target="../media/image26.png"/><Relationship Id="rId4" Type="http://schemas.openxmlformats.org/officeDocument/2006/relationships/image" Target="../media/image25.svg"/></Relationships>
</file>

<file path=ppt/diagrams/colors1.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2607F56-6290-4F0C-9661-0FB64564C210}" type="doc">
      <dgm:prSet loTypeId="urn:microsoft.com/office/officeart/2018/5/layout/IconCircleLabel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37CED65F-E759-4BEF-A58C-C5D130C749F9}">
      <dgm:prSet/>
      <dgm:spPr/>
      <dgm:t>
        <a:bodyPr/>
        <a:lstStyle/>
        <a:p>
          <a:pPr>
            <a:lnSpc>
              <a:spcPct val="100000"/>
            </a:lnSpc>
            <a:defRPr cap="all"/>
          </a:pPr>
          <a:r>
            <a:rPr lang="en-US" b="1" dirty="0"/>
            <a:t>Community</a:t>
          </a:r>
          <a:r>
            <a:rPr lang="en-US" dirty="0"/>
            <a:t> | developing communities that promote growth, networking, and healthy relationships </a:t>
          </a:r>
        </a:p>
      </dgm:t>
    </dgm:pt>
    <dgm:pt modelId="{A90BDCDB-D169-4627-B248-66CD95E79573}" type="parTrans" cxnId="{431872E7-7FD6-49F2-9FFD-D794C277AFAC}">
      <dgm:prSet/>
      <dgm:spPr/>
      <dgm:t>
        <a:bodyPr/>
        <a:lstStyle/>
        <a:p>
          <a:endParaRPr lang="en-US"/>
        </a:p>
      </dgm:t>
    </dgm:pt>
    <dgm:pt modelId="{72D7E46C-B92E-4BDD-ADD1-0A7FA44448BE}" type="sibTrans" cxnId="{431872E7-7FD6-49F2-9FFD-D794C277AFAC}">
      <dgm:prSet/>
      <dgm:spPr/>
      <dgm:t>
        <a:bodyPr/>
        <a:lstStyle/>
        <a:p>
          <a:endParaRPr lang="en-US"/>
        </a:p>
      </dgm:t>
    </dgm:pt>
    <dgm:pt modelId="{CBC0EDE7-DA0B-44C9-9701-ECDA84D5328F}">
      <dgm:prSet/>
      <dgm:spPr/>
      <dgm:t>
        <a:bodyPr/>
        <a:lstStyle/>
        <a:p>
          <a:pPr>
            <a:lnSpc>
              <a:spcPct val="100000"/>
            </a:lnSpc>
            <a:defRPr cap="all"/>
          </a:pPr>
          <a:r>
            <a:rPr lang="en-US" b="1"/>
            <a:t>EDUCATION</a:t>
          </a:r>
          <a:r>
            <a:rPr lang="en-US"/>
            <a:t> | advancing in studies through college and certificated programs </a:t>
          </a:r>
        </a:p>
      </dgm:t>
    </dgm:pt>
    <dgm:pt modelId="{8E041B7C-C9C3-45B4-B160-569EE9040422}" type="parTrans" cxnId="{7D9A4A5E-EF6F-4814-9FD3-BC70A3AAAF43}">
      <dgm:prSet/>
      <dgm:spPr/>
      <dgm:t>
        <a:bodyPr/>
        <a:lstStyle/>
        <a:p>
          <a:endParaRPr lang="en-US"/>
        </a:p>
      </dgm:t>
    </dgm:pt>
    <dgm:pt modelId="{41BF3F93-3D66-4BD9-BA87-7B50D0D24EB2}" type="sibTrans" cxnId="{7D9A4A5E-EF6F-4814-9FD3-BC70A3AAAF43}">
      <dgm:prSet/>
      <dgm:spPr/>
      <dgm:t>
        <a:bodyPr/>
        <a:lstStyle/>
        <a:p>
          <a:endParaRPr lang="en-US"/>
        </a:p>
      </dgm:t>
    </dgm:pt>
    <dgm:pt modelId="{59C78103-F851-46FB-96F7-6F24B060EC1F}">
      <dgm:prSet/>
      <dgm:spPr/>
      <dgm:t>
        <a:bodyPr/>
        <a:lstStyle/>
        <a:p>
          <a:pPr>
            <a:lnSpc>
              <a:spcPct val="100000"/>
            </a:lnSpc>
            <a:defRPr cap="all"/>
          </a:pPr>
          <a:r>
            <a:rPr lang="en-US" b="1"/>
            <a:t>OPPORTUNITY</a:t>
          </a:r>
          <a:r>
            <a:rPr lang="en-US"/>
            <a:t> | gaining transferable job skills in internships, training, and employment</a:t>
          </a:r>
        </a:p>
      </dgm:t>
    </dgm:pt>
    <dgm:pt modelId="{700508FD-C90A-48C0-B8E3-C9169991C684}" type="parTrans" cxnId="{04077B12-249C-4EF7-A99B-A380C25E7FE0}">
      <dgm:prSet/>
      <dgm:spPr/>
      <dgm:t>
        <a:bodyPr/>
        <a:lstStyle/>
        <a:p>
          <a:endParaRPr lang="en-US"/>
        </a:p>
      </dgm:t>
    </dgm:pt>
    <dgm:pt modelId="{CF21E443-4C31-4777-90F4-B7C37689CCA4}" type="sibTrans" cxnId="{04077B12-249C-4EF7-A99B-A380C25E7FE0}">
      <dgm:prSet/>
      <dgm:spPr/>
      <dgm:t>
        <a:bodyPr/>
        <a:lstStyle/>
        <a:p>
          <a:endParaRPr lang="en-US"/>
        </a:p>
      </dgm:t>
    </dgm:pt>
    <dgm:pt modelId="{DA895CE7-5F39-4985-83C1-3A476B2DEFBB}">
      <dgm:prSet/>
      <dgm:spPr/>
      <dgm:t>
        <a:bodyPr/>
        <a:lstStyle/>
        <a:p>
          <a:pPr>
            <a:lnSpc>
              <a:spcPct val="100000"/>
            </a:lnSpc>
            <a:defRPr cap="all"/>
          </a:pPr>
          <a:r>
            <a:rPr lang="en-US" b="1" dirty="0"/>
            <a:t>SERVICE</a:t>
          </a:r>
          <a:r>
            <a:rPr lang="en-US" dirty="0"/>
            <a:t> | serving peers and volunteering as a mentor to encourage goal accomplishment </a:t>
          </a:r>
        </a:p>
      </dgm:t>
    </dgm:pt>
    <dgm:pt modelId="{FAFA1EEA-072E-44EA-B893-7CDEA3A1E00D}" type="parTrans" cxnId="{29A67285-B207-42AF-BC05-D1B3D72A5AF3}">
      <dgm:prSet/>
      <dgm:spPr/>
      <dgm:t>
        <a:bodyPr/>
        <a:lstStyle/>
        <a:p>
          <a:endParaRPr lang="en-US"/>
        </a:p>
      </dgm:t>
    </dgm:pt>
    <dgm:pt modelId="{018A5BBF-E562-499B-B18D-AD3C3CC25AC6}" type="sibTrans" cxnId="{29A67285-B207-42AF-BC05-D1B3D72A5AF3}">
      <dgm:prSet/>
      <dgm:spPr/>
      <dgm:t>
        <a:bodyPr/>
        <a:lstStyle/>
        <a:p>
          <a:endParaRPr lang="en-US"/>
        </a:p>
      </dgm:t>
    </dgm:pt>
    <dgm:pt modelId="{18FDB946-600A-44D4-B353-D9C688EEF690}" type="pres">
      <dgm:prSet presAssocID="{42607F56-6290-4F0C-9661-0FB64564C210}" presName="root" presStyleCnt="0">
        <dgm:presLayoutVars>
          <dgm:dir/>
          <dgm:resizeHandles val="exact"/>
        </dgm:presLayoutVars>
      </dgm:prSet>
      <dgm:spPr/>
    </dgm:pt>
    <dgm:pt modelId="{6946E09C-4B51-4486-82C7-9E3DEC5D0383}" type="pres">
      <dgm:prSet presAssocID="{37CED65F-E759-4BEF-A58C-C5D130C749F9}" presName="compNode" presStyleCnt="0"/>
      <dgm:spPr/>
    </dgm:pt>
    <dgm:pt modelId="{2978D112-682D-4586-B8F7-3E851CFD8E05}" type="pres">
      <dgm:prSet presAssocID="{37CED65F-E759-4BEF-A58C-C5D130C749F9}" presName="iconBgRect" presStyleLbl="bgShp" presStyleIdx="0" presStyleCnt="4"/>
      <dgm:spPr/>
    </dgm:pt>
    <dgm:pt modelId="{26002F8E-5D57-432D-A4C2-A313BC612BE7}" type="pres">
      <dgm:prSet presAssocID="{37CED65F-E759-4BEF-A58C-C5D130C749F9}"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onnections"/>
        </a:ext>
      </dgm:extLst>
    </dgm:pt>
    <dgm:pt modelId="{E8F45AF1-F725-4346-85F7-F5D9DEF6682B}" type="pres">
      <dgm:prSet presAssocID="{37CED65F-E759-4BEF-A58C-C5D130C749F9}" presName="spaceRect" presStyleCnt="0"/>
      <dgm:spPr/>
    </dgm:pt>
    <dgm:pt modelId="{F2D40858-1F4E-4DC9-B147-D5025DC83984}" type="pres">
      <dgm:prSet presAssocID="{37CED65F-E759-4BEF-A58C-C5D130C749F9}" presName="textRect" presStyleLbl="revTx" presStyleIdx="0" presStyleCnt="4">
        <dgm:presLayoutVars>
          <dgm:chMax val="1"/>
          <dgm:chPref val="1"/>
        </dgm:presLayoutVars>
      </dgm:prSet>
      <dgm:spPr/>
    </dgm:pt>
    <dgm:pt modelId="{C3051677-8E45-411C-AE53-6C67E8764E68}" type="pres">
      <dgm:prSet presAssocID="{72D7E46C-B92E-4BDD-ADD1-0A7FA44448BE}" presName="sibTrans" presStyleCnt="0"/>
      <dgm:spPr/>
    </dgm:pt>
    <dgm:pt modelId="{54D734C1-8143-48CF-B5CD-616DC9277C5E}" type="pres">
      <dgm:prSet presAssocID="{CBC0EDE7-DA0B-44C9-9701-ECDA84D5328F}" presName="compNode" presStyleCnt="0"/>
      <dgm:spPr/>
    </dgm:pt>
    <dgm:pt modelId="{3775F175-DA6B-4DD4-9133-1A29A99EE7C0}" type="pres">
      <dgm:prSet presAssocID="{CBC0EDE7-DA0B-44C9-9701-ECDA84D5328F}" presName="iconBgRect" presStyleLbl="bgShp" presStyleIdx="1" presStyleCnt="4"/>
      <dgm:spPr/>
    </dgm:pt>
    <dgm:pt modelId="{7129F897-724E-4161-AA4E-602139C1B24D}" type="pres">
      <dgm:prSet presAssocID="{CBC0EDE7-DA0B-44C9-9701-ECDA84D5328F}"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Books"/>
        </a:ext>
      </dgm:extLst>
    </dgm:pt>
    <dgm:pt modelId="{082B0610-15E3-4460-9709-3D1028847D0A}" type="pres">
      <dgm:prSet presAssocID="{CBC0EDE7-DA0B-44C9-9701-ECDA84D5328F}" presName="spaceRect" presStyleCnt="0"/>
      <dgm:spPr/>
    </dgm:pt>
    <dgm:pt modelId="{D93A1718-5824-4ADA-A394-89352ADD0817}" type="pres">
      <dgm:prSet presAssocID="{CBC0EDE7-DA0B-44C9-9701-ECDA84D5328F}" presName="textRect" presStyleLbl="revTx" presStyleIdx="1" presStyleCnt="4">
        <dgm:presLayoutVars>
          <dgm:chMax val="1"/>
          <dgm:chPref val="1"/>
        </dgm:presLayoutVars>
      </dgm:prSet>
      <dgm:spPr/>
    </dgm:pt>
    <dgm:pt modelId="{47FC665E-F3A7-4405-A32E-879978739C4F}" type="pres">
      <dgm:prSet presAssocID="{41BF3F93-3D66-4BD9-BA87-7B50D0D24EB2}" presName="sibTrans" presStyleCnt="0"/>
      <dgm:spPr/>
    </dgm:pt>
    <dgm:pt modelId="{21B83616-BC0B-4D41-8478-E4CFB11D5547}" type="pres">
      <dgm:prSet presAssocID="{59C78103-F851-46FB-96F7-6F24B060EC1F}" presName="compNode" presStyleCnt="0"/>
      <dgm:spPr/>
    </dgm:pt>
    <dgm:pt modelId="{3931FF72-0E08-43A0-88F7-B2B78DBD353F}" type="pres">
      <dgm:prSet presAssocID="{59C78103-F851-46FB-96F7-6F24B060EC1F}" presName="iconBgRect" presStyleLbl="bgShp" presStyleIdx="2" presStyleCnt="4"/>
      <dgm:spPr/>
    </dgm:pt>
    <dgm:pt modelId="{68E3E08B-3D91-49E4-86F2-A772D69370C5}" type="pres">
      <dgm:prSet presAssocID="{59C78103-F851-46FB-96F7-6F24B060EC1F}"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Office Worker"/>
        </a:ext>
      </dgm:extLst>
    </dgm:pt>
    <dgm:pt modelId="{E798EE00-E747-476C-A4A7-87391D2DFF22}" type="pres">
      <dgm:prSet presAssocID="{59C78103-F851-46FB-96F7-6F24B060EC1F}" presName="spaceRect" presStyleCnt="0"/>
      <dgm:spPr/>
    </dgm:pt>
    <dgm:pt modelId="{C4A941EB-72C6-4730-8070-D6015D92CE2B}" type="pres">
      <dgm:prSet presAssocID="{59C78103-F851-46FB-96F7-6F24B060EC1F}" presName="textRect" presStyleLbl="revTx" presStyleIdx="2" presStyleCnt="4">
        <dgm:presLayoutVars>
          <dgm:chMax val="1"/>
          <dgm:chPref val="1"/>
        </dgm:presLayoutVars>
      </dgm:prSet>
      <dgm:spPr/>
    </dgm:pt>
    <dgm:pt modelId="{60B97CE4-9736-41DC-82F6-B8C9B8B13D35}" type="pres">
      <dgm:prSet presAssocID="{CF21E443-4C31-4777-90F4-B7C37689CCA4}" presName="sibTrans" presStyleCnt="0"/>
      <dgm:spPr/>
    </dgm:pt>
    <dgm:pt modelId="{6F20F52D-E618-45C2-A827-342D84A7F257}" type="pres">
      <dgm:prSet presAssocID="{DA895CE7-5F39-4985-83C1-3A476B2DEFBB}" presName="compNode" presStyleCnt="0"/>
      <dgm:spPr/>
    </dgm:pt>
    <dgm:pt modelId="{C2D6236E-3950-4258-B1B3-1DCA61C45EC8}" type="pres">
      <dgm:prSet presAssocID="{DA895CE7-5F39-4985-83C1-3A476B2DEFBB}" presName="iconBgRect" presStyleLbl="bgShp" presStyleIdx="3" presStyleCnt="4"/>
      <dgm:spPr/>
    </dgm:pt>
    <dgm:pt modelId="{5928E59D-8362-4E84-8FB1-EB0AB0041A04}" type="pres">
      <dgm:prSet presAssocID="{DA895CE7-5F39-4985-83C1-3A476B2DEFBB}"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User Network"/>
        </a:ext>
      </dgm:extLst>
    </dgm:pt>
    <dgm:pt modelId="{4330368B-6199-4EAA-AE5F-F3E007AF2FAF}" type="pres">
      <dgm:prSet presAssocID="{DA895CE7-5F39-4985-83C1-3A476B2DEFBB}" presName="spaceRect" presStyleCnt="0"/>
      <dgm:spPr/>
    </dgm:pt>
    <dgm:pt modelId="{B088195C-9FE6-47D5-954B-4DBCF38FD968}" type="pres">
      <dgm:prSet presAssocID="{DA895CE7-5F39-4985-83C1-3A476B2DEFBB}" presName="textRect" presStyleLbl="revTx" presStyleIdx="3" presStyleCnt="4" custScaleX="128688">
        <dgm:presLayoutVars>
          <dgm:chMax val="1"/>
          <dgm:chPref val="1"/>
        </dgm:presLayoutVars>
      </dgm:prSet>
      <dgm:spPr/>
    </dgm:pt>
  </dgm:ptLst>
  <dgm:cxnLst>
    <dgm:cxn modelId="{1293C306-20CC-CC4A-95E9-DF6A7B9E8604}" type="presOf" srcId="{59C78103-F851-46FB-96F7-6F24B060EC1F}" destId="{C4A941EB-72C6-4730-8070-D6015D92CE2B}" srcOrd="0" destOrd="0" presId="urn:microsoft.com/office/officeart/2018/5/layout/IconCircleLabelList"/>
    <dgm:cxn modelId="{04077B12-249C-4EF7-A99B-A380C25E7FE0}" srcId="{42607F56-6290-4F0C-9661-0FB64564C210}" destId="{59C78103-F851-46FB-96F7-6F24B060EC1F}" srcOrd="2" destOrd="0" parTransId="{700508FD-C90A-48C0-B8E3-C9169991C684}" sibTransId="{CF21E443-4C31-4777-90F4-B7C37689CCA4}"/>
    <dgm:cxn modelId="{7D9A4A5E-EF6F-4814-9FD3-BC70A3AAAF43}" srcId="{42607F56-6290-4F0C-9661-0FB64564C210}" destId="{CBC0EDE7-DA0B-44C9-9701-ECDA84D5328F}" srcOrd="1" destOrd="0" parTransId="{8E041B7C-C9C3-45B4-B160-569EE9040422}" sibTransId="{41BF3F93-3D66-4BD9-BA87-7B50D0D24EB2}"/>
    <dgm:cxn modelId="{C48C076C-70AB-D24E-85FA-4C6D81246BF2}" type="presOf" srcId="{37CED65F-E759-4BEF-A58C-C5D130C749F9}" destId="{F2D40858-1F4E-4DC9-B147-D5025DC83984}" srcOrd="0" destOrd="0" presId="urn:microsoft.com/office/officeart/2018/5/layout/IconCircleLabelList"/>
    <dgm:cxn modelId="{E01D7672-2687-694A-99DA-E8EFCAF7B11D}" type="presOf" srcId="{CBC0EDE7-DA0B-44C9-9701-ECDA84D5328F}" destId="{D93A1718-5824-4ADA-A394-89352ADD0817}" srcOrd="0" destOrd="0" presId="urn:microsoft.com/office/officeart/2018/5/layout/IconCircleLabelList"/>
    <dgm:cxn modelId="{29A67285-B207-42AF-BC05-D1B3D72A5AF3}" srcId="{42607F56-6290-4F0C-9661-0FB64564C210}" destId="{DA895CE7-5F39-4985-83C1-3A476B2DEFBB}" srcOrd="3" destOrd="0" parTransId="{FAFA1EEA-072E-44EA-B893-7CDEA3A1E00D}" sibTransId="{018A5BBF-E562-499B-B18D-AD3C3CC25AC6}"/>
    <dgm:cxn modelId="{C67C37CA-31BA-CD49-A9A5-6E9EC45CE7DB}" type="presOf" srcId="{DA895CE7-5F39-4985-83C1-3A476B2DEFBB}" destId="{B088195C-9FE6-47D5-954B-4DBCF38FD968}" srcOrd="0" destOrd="0" presId="urn:microsoft.com/office/officeart/2018/5/layout/IconCircleLabelList"/>
    <dgm:cxn modelId="{660373D7-3C98-9D4A-B5D8-AFDE8ADBF798}" type="presOf" srcId="{42607F56-6290-4F0C-9661-0FB64564C210}" destId="{18FDB946-600A-44D4-B353-D9C688EEF690}" srcOrd="0" destOrd="0" presId="urn:microsoft.com/office/officeart/2018/5/layout/IconCircleLabelList"/>
    <dgm:cxn modelId="{431872E7-7FD6-49F2-9FFD-D794C277AFAC}" srcId="{42607F56-6290-4F0C-9661-0FB64564C210}" destId="{37CED65F-E759-4BEF-A58C-C5D130C749F9}" srcOrd="0" destOrd="0" parTransId="{A90BDCDB-D169-4627-B248-66CD95E79573}" sibTransId="{72D7E46C-B92E-4BDD-ADD1-0A7FA44448BE}"/>
    <dgm:cxn modelId="{B85749D1-3DB9-164E-B816-ABB9B8962675}" type="presParOf" srcId="{18FDB946-600A-44D4-B353-D9C688EEF690}" destId="{6946E09C-4B51-4486-82C7-9E3DEC5D0383}" srcOrd="0" destOrd="0" presId="urn:microsoft.com/office/officeart/2018/5/layout/IconCircleLabelList"/>
    <dgm:cxn modelId="{F1A4DF58-AB0F-7345-A46E-A69B17BA92DA}" type="presParOf" srcId="{6946E09C-4B51-4486-82C7-9E3DEC5D0383}" destId="{2978D112-682D-4586-B8F7-3E851CFD8E05}" srcOrd="0" destOrd="0" presId="urn:microsoft.com/office/officeart/2018/5/layout/IconCircleLabelList"/>
    <dgm:cxn modelId="{5B31F68A-573A-3B4E-B116-22A167FE2F1B}" type="presParOf" srcId="{6946E09C-4B51-4486-82C7-9E3DEC5D0383}" destId="{26002F8E-5D57-432D-A4C2-A313BC612BE7}" srcOrd="1" destOrd="0" presId="urn:microsoft.com/office/officeart/2018/5/layout/IconCircleLabelList"/>
    <dgm:cxn modelId="{C0726016-950D-494A-A0E7-C4DFF3D89571}" type="presParOf" srcId="{6946E09C-4B51-4486-82C7-9E3DEC5D0383}" destId="{E8F45AF1-F725-4346-85F7-F5D9DEF6682B}" srcOrd="2" destOrd="0" presId="urn:microsoft.com/office/officeart/2018/5/layout/IconCircleLabelList"/>
    <dgm:cxn modelId="{E9878CD2-4BE9-7D42-B8FA-E26FDF2B8879}" type="presParOf" srcId="{6946E09C-4B51-4486-82C7-9E3DEC5D0383}" destId="{F2D40858-1F4E-4DC9-B147-D5025DC83984}" srcOrd="3" destOrd="0" presId="urn:microsoft.com/office/officeart/2018/5/layout/IconCircleLabelList"/>
    <dgm:cxn modelId="{9D08ACC7-48F3-2746-AE96-480A14CF5DF4}" type="presParOf" srcId="{18FDB946-600A-44D4-B353-D9C688EEF690}" destId="{C3051677-8E45-411C-AE53-6C67E8764E68}" srcOrd="1" destOrd="0" presId="urn:microsoft.com/office/officeart/2018/5/layout/IconCircleLabelList"/>
    <dgm:cxn modelId="{07B79275-29AC-4F40-9244-D5C8AD8FA12F}" type="presParOf" srcId="{18FDB946-600A-44D4-B353-D9C688EEF690}" destId="{54D734C1-8143-48CF-B5CD-616DC9277C5E}" srcOrd="2" destOrd="0" presId="urn:microsoft.com/office/officeart/2018/5/layout/IconCircleLabelList"/>
    <dgm:cxn modelId="{568E3C80-5FBE-8D43-8FB3-87D11C540E2A}" type="presParOf" srcId="{54D734C1-8143-48CF-B5CD-616DC9277C5E}" destId="{3775F175-DA6B-4DD4-9133-1A29A99EE7C0}" srcOrd="0" destOrd="0" presId="urn:microsoft.com/office/officeart/2018/5/layout/IconCircleLabelList"/>
    <dgm:cxn modelId="{32E64442-F17B-BF4D-9E88-7E0AE8927C11}" type="presParOf" srcId="{54D734C1-8143-48CF-B5CD-616DC9277C5E}" destId="{7129F897-724E-4161-AA4E-602139C1B24D}" srcOrd="1" destOrd="0" presId="urn:microsoft.com/office/officeart/2018/5/layout/IconCircleLabelList"/>
    <dgm:cxn modelId="{E607E36B-72D3-3A42-A1C7-28FE3822C3DE}" type="presParOf" srcId="{54D734C1-8143-48CF-B5CD-616DC9277C5E}" destId="{082B0610-15E3-4460-9709-3D1028847D0A}" srcOrd="2" destOrd="0" presId="urn:microsoft.com/office/officeart/2018/5/layout/IconCircleLabelList"/>
    <dgm:cxn modelId="{D8215DDA-5233-064C-AE9A-4FD9323CE4E6}" type="presParOf" srcId="{54D734C1-8143-48CF-B5CD-616DC9277C5E}" destId="{D93A1718-5824-4ADA-A394-89352ADD0817}" srcOrd="3" destOrd="0" presId="urn:microsoft.com/office/officeart/2018/5/layout/IconCircleLabelList"/>
    <dgm:cxn modelId="{A9C1EA44-4B0E-B940-A27A-12B1DA52F5B5}" type="presParOf" srcId="{18FDB946-600A-44D4-B353-D9C688EEF690}" destId="{47FC665E-F3A7-4405-A32E-879978739C4F}" srcOrd="3" destOrd="0" presId="urn:microsoft.com/office/officeart/2018/5/layout/IconCircleLabelList"/>
    <dgm:cxn modelId="{616DC57C-525B-F449-89A6-686389503552}" type="presParOf" srcId="{18FDB946-600A-44D4-B353-D9C688EEF690}" destId="{21B83616-BC0B-4D41-8478-E4CFB11D5547}" srcOrd="4" destOrd="0" presId="urn:microsoft.com/office/officeart/2018/5/layout/IconCircleLabelList"/>
    <dgm:cxn modelId="{2839F960-803A-6343-97F6-2A654F985022}" type="presParOf" srcId="{21B83616-BC0B-4D41-8478-E4CFB11D5547}" destId="{3931FF72-0E08-43A0-88F7-B2B78DBD353F}" srcOrd="0" destOrd="0" presId="urn:microsoft.com/office/officeart/2018/5/layout/IconCircleLabelList"/>
    <dgm:cxn modelId="{EC6D255D-BC5D-944B-A5C2-EED866A721B7}" type="presParOf" srcId="{21B83616-BC0B-4D41-8478-E4CFB11D5547}" destId="{68E3E08B-3D91-49E4-86F2-A772D69370C5}" srcOrd="1" destOrd="0" presId="urn:microsoft.com/office/officeart/2018/5/layout/IconCircleLabelList"/>
    <dgm:cxn modelId="{6D1E619E-FDEE-4A4F-926A-6EBBAC79B2BA}" type="presParOf" srcId="{21B83616-BC0B-4D41-8478-E4CFB11D5547}" destId="{E798EE00-E747-476C-A4A7-87391D2DFF22}" srcOrd="2" destOrd="0" presId="urn:microsoft.com/office/officeart/2018/5/layout/IconCircleLabelList"/>
    <dgm:cxn modelId="{93C90CAD-0491-6B43-A03C-D1136874458A}" type="presParOf" srcId="{21B83616-BC0B-4D41-8478-E4CFB11D5547}" destId="{C4A941EB-72C6-4730-8070-D6015D92CE2B}" srcOrd="3" destOrd="0" presId="urn:microsoft.com/office/officeart/2018/5/layout/IconCircleLabelList"/>
    <dgm:cxn modelId="{7DD49BB3-A279-6941-82FB-4D08FF45AA77}" type="presParOf" srcId="{18FDB946-600A-44D4-B353-D9C688EEF690}" destId="{60B97CE4-9736-41DC-82F6-B8C9B8B13D35}" srcOrd="5" destOrd="0" presId="urn:microsoft.com/office/officeart/2018/5/layout/IconCircleLabelList"/>
    <dgm:cxn modelId="{9B0D15ED-91F3-DD42-A3B2-104A8BBE4BD4}" type="presParOf" srcId="{18FDB946-600A-44D4-B353-D9C688EEF690}" destId="{6F20F52D-E618-45C2-A827-342D84A7F257}" srcOrd="6" destOrd="0" presId="urn:microsoft.com/office/officeart/2018/5/layout/IconCircleLabelList"/>
    <dgm:cxn modelId="{01A25AC3-5706-4446-B2AC-F7EF311FC79F}" type="presParOf" srcId="{6F20F52D-E618-45C2-A827-342D84A7F257}" destId="{C2D6236E-3950-4258-B1B3-1DCA61C45EC8}" srcOrd="0" destOrd="0" presId="urn:microsoft.com/office/officeart/2018/5/layout/IconCircleLabelList"/>
    <dgm:cxn modelId="{1AA3E982-BB7D-4547-B8BF-B07F72140832}" type="presParOf" srcId="{6F20F52D-E618-45C2-A827-342D84A7F257}" destId="{5928E59D-8362-4E84-8FB1-EB0AB0041A04}" srcOrd="1" destOrd="0" presId="urn:microsoft.com/office/officeart/2018/5/layout/IconCircleLabelList"/>
    <dgm:cxn modelId="{F2CE3B21-B785-EE4E-A8C2-18EA385B54EB}" type="presParOf" srcId="{6F20F52D-E618-45C2-A827-342D84A7F257}" destId="{4330368B-6199-4EAA-AE5F-F3E007AF2FAF}" srcOrd="2" destOrd="0" presId="urn:microsoft.com/office/officeart/2018/5/layout/IconCircleLabelList"/>
    <dgm:cxn modelId="{B37CEF0D-649E-4B48-95C9-FAE2501D0AFB}" type="presParOf" srcId="{6F20F52D-E618-45C2-A827-342D84A7F257}" destId="{B088195C-9FE6-47D5-954B-4DBCF38FD968}" srcOrd="3" destOrd="0" presId="urn:microsoft.com/office/officeart/2018/5/layout/IconCircle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E33548A-7330-41C0-9D70-D90B02A17D3D}" type="doc">
      <dgm:prSet loTypeId="urn:microsoft.com/office/officeart/2005/8/layout/list1" loCatId="list" qsTypeId="urn:microsoft.com/office/officeart/2005/8/quickstyle/simple1" qsCatId="simple" csTypeId="urn:microsoft.com/office/officeart/2005/8/colors/colorful2" csCatId="colorful" phldr="1"/>
      <dgm:spPr/>
      <dgm:t>
        <a:bodyPr/>
        <a:lstStyle/>
        <a:p>
          <a:endParaRPr lang="en-US"/>
        </a:p>
      </dgm:t>
    </dgm:pt>
    <dgm:pt modelId="{873D24AE-FA45-4DE8-911F-4E7C292299BF}">
      <dgm:prSet/>
      <dgm:spPr/>
      <dgm:t>
        <a:bodyPr/>
        <a:lstStyle/>
        <a:p>
          <a:r>
            <a:rPr lang="en-US" dirty="0">
              <a:latin typeface="Baskerville" panose="02020502070401020303" pitchFamily="18" charset="0"/>
              <a:ea typeface="Baskerville" panose="02020502070401020303" pitchFamily="18" charset="0"/>
            </a:rPr>
            <a:t>Advocacy</a:t>
          </a:r>
        </a:p>
      </dgm:t>
    </dgm:pt>
    <dgm:pt modelId="{3FBF3292-1BCF-446A-9C01-20DC3A1648CC}" type="parTrans" cxnId="{2D862D1A-826D-4C54-B462-9C76F1EF389C}">
      <dgm:prSet/>
      <dgm:spPr/>
      <dgm:t>
        <a:bodyPr/>
        <a:lstStyle/>
        <a:p>
          <a:endParaRPr lang="en-US"/>
        </a:p>
      </dgm:t>
    </dgm:pt>
    <dgm:pt modelId="{6F0DCB5A-EECE-4D9B-8896-BFC3987FF6DA}" type="sibTrans" cxnId="{2D862D1A-826D-4C54-B462-9C76F1EF389C}">
      <dgm:prSet/>
      <dgm:spPr/>
      <dgm:t>
        <a:bodyPr/>
        <a:lstStyle/>
        <a:p>
          <a:endParaRPr lang="en-US"/>
        </a:p>
      </dgm:t>
    </dgm:pt>
    <dgm:pt modelId="{DB5FF605-4817-4D6F-B9C1-0D51AF3A559C}">
      <dgm:prSet/>
      <dgm:spPr/>
      <dgm:t>
        <a:bodyPr/>
        <a:lstStyle/>
        <a:p>
          <a:r>
            <a:rPr lang="en-US" dirty="0">
              <a:latin typeface="Baskerville" panose="02020502070401020303" pitchFamily="18" charset="0"/>
              <a:ea typeface="Baskerville" panose="02020502070401020303" pitchFamily="18" charset="0"/>
            </a:rPr>
            <a:t>Community</a:t>
          </a:r>
        </a:p>
      </dgm:t>
    </dgm:pt>
    <dgm:pt modelId="{925C1778-AE5A-4181-AA68-289EB46FF7EF}" type="parTrans" cxnId="{9F289C45-F333-4C97-A6D8-751F7E89DE51}">
      <dgm:prSet/>
      <dgm:spPr/>
      <dgm:t>
        <a:bodyPr/>
        <a:lstStyle/>
        <a:p>
          <a:endParaRPr lang="en-US"/>
        </a:p>
      </dgm:t>
    </dgm:pt>
    <dgm:pt modelId="{28A427A0-8B51-427F-B76A-133800C04119}" type="sibTrans" cxnId="{9F289C45-F333-4C97-A6D8-751F7E89DE51}">
      <dgm:prSet/>
      <dgm:spPr/>
      <dgm:t>
        <a:bodyPr/>
        <a:lstStyle/>
        <a:p>
          <a:endParaRPr lang="en-US"/>
        </a:p>
      </dgm:t>
    </dgm:pt>
    <dgm:pt modelId="{25002808-172B-4EEC-9AD0-F34A5170F83C}">
      <dgm:prSet/>
      <dgm:spPr/>
      <dgm:t>
        <a:bodyPr/>
        <a:lstStyle/>
        <a:p>
          <a:r>
            <a:rPr lang="en-US" dirty="0">
              <a:latin typeface="Baskerville" panose="02020502070401020303" pitchFamily="18" charset="0"/>
              <a:ea typeface="Baskerville" panose="02020502070401020303" pitchFamily="18" charset="0"/>
            </a:rPr>
            <a:t>Workshops</a:t>
          </a:r>
        </a:p>
      </dgm:t>
    </dgm:pt>
    <dgm:pt modelId="{1252219D-04CA-4848-93DD-FF1721EF8E3E}" type="parTrans" cxnId="{0BB2311C-8A85-4F01-9C25-AE76A19650B2}">
      <dgm:prSet/>
      <dgm:spPr/>
      <dgm:t>
        <a:bodyPr/>
        <a:lstStyle/>
        <a:p>
          <a:endParaRPr lang="en-US"/>
        </a:p>
      </dgm:t>
    </dgm:pt>
    <dgm:pt modelId="{04ACC74A-F01A-40AC-8C42-7B1C94918B61}" type="sibTrans" cxnId="{0BB2311C-8A85-4F01-9C25-AE76A19650B2}">
      <dgm:prSet/>
      <dgm:spPr/>
      <dgm:t>
        <a:bodyPr/>
        <a:lstStyle/>
        <a:p>
          <a:endParaRPr lang="en-US"/>
        </a:p>
      </dgm:t>
    </dgm:pt>
    <dgm:pt modelId="{BBA4F226-36C4-4933-9AB1-2270B21DA2AE}">
      <dgm:prSet/>
      <dgm:spPr/>
      <dgm:t>
        <a:bodyPr/>
        <a:lstStyle/>
        <a:p>
          <a:r>
            <a:rPr lang="en-US" dirty="0">
              <a:latin typeface="Baskerville" panose="02020502070401020303" pitchFamily="18" charset="0"/>
              <a:ea typeface="Baskerville" panose="02020502070401020303" pitchFamily="18" charset="0"/>
            </a:rPr>
            <a:t>Support</a:t>
          </a:r>
        </a:p>
      </dgm:t>
    </dgm:pt>
    <dgm:pt modelId="{F1EB779D-F7B5-404E-BCEB-D0D1196E9182}" type="parTrans" cxnId="{6A4C06E6-0D0A-4ED5-8FCF-F63AC692FE38}">
      <dgm:prSet/>
      <dgm:spPr/>
      <dgm:t>
        <a:bodyPr/>
        <a:lstStyle/>
        <a:p>
          <a:endParaRPr lang="en-US"/>
        </a:p>
      </dgm:t>
    </dgm:pt>
    <dgm:pt modelId="{6A0E1CAB-DEE0-4B8D-9EEA-8033CD11A8D2}" type="sibTrans" cxnId="{6A4C06E6-0D0A-4ED5-8FCF-F63AC692FE38}">
      <dgm:prSet/>
      <dgm:spPr/>
      <dgm:t>
        <a:bodyPr/>
        <a:lstStyle/>
        <a:p>
          <a:endParaRPr lang="en-US"/>
        </a:p>
      </dgm:t>
    </dgm:pt>
    <dgm:pt modelId="{7687D77F-34B3-AA40-97D9-4B393EF84C02}" type="pres">
      <dgm:prSet presAssocID="{5E33548A-7330-41C0-9D70-D90B02A17D3D}" presName="linear" presStyleCnt="0">
        <dgm:presLayoutVars>
          <dgm:dir/>
          <dgm:animLvl val="lvl"/>
          <dgm:resizeHandles val="exact"/>
        </dgm:presLayoutVars>
      </dgm:prSet>
      <dgm:spPr/>
    </dgm:pt>
    <dgm:pt modelId="{AB387383-6709-CF41-BC0D-A4A79BEC5D96}" type="pres">
      <dgm:prSet presAssocID="{873D24AE-FA45-4DE8-911F-4E7C292299BF}" presName="parentLin" presStyleCnt="0"/>
      <dgm:spPr/>
    </dgm:pt>
    <dgm:pt modelId="{ACD3D425-C116-5046-A48B-4E86A34C5EB2}" type="pres">
      <dgm:prSet presAssocID="{873D24AE-FA45-4DE8-911F-4E7C292299BF}" presName="parentLeftMargin" presStyleLbl="node1" presStyleIdx="0" presStyleCnt="4"/>
      <dgm:spPr/>
    </dgm:pt>
    <dgm:pt modelId="{7EC562C1-E04A-0B46-9F20-0D765A6D47FB}" type="pres">
      <dgm:prSet presAssocID="{873D24AE-FA45-4DE8-911F-4E7C292299BF}" presName="parentText" presStyleLbl="node1" presStyleIdx="0" presStyleCnt="4">
        <dgm:presLayoutVars>
          <dgm:chMax val="0"/>
          <dgm:bulletEnabled val="1"/>
        </dgm:presLayoutVars>
      </dgm:prSet>
      <dgm:spPr/>
    </dgm:pt>
    <dgm:pt modelId="{A98D422B-2FE0-104E-B888-66FFD6E058A8}" type="pres">
      <dgm:prSet presAssocID="{873D24AE-FA45-4DE8-911F-4E7C292299BF}" presName="negativeSpace" presStyleCnt="0"/>
      <dgm:spPr/>
    </dgm:pt>
    <dgm:pt modelId="{3872BE2B-4F1B-9C45-B4AC-FDBEAEBFCA80}" type="pres">
      <dgm:prSet presAssocID="{873D24AE-FA45-4DE8-911F-4E7C292299BF}" presName="childText" presStyleLbl="conFgAcc1" presStyleIdx="0" presStyleCnt="4">
        <dgm:presLayoutVars>
          <dgm:bulletEnabled val="1"/>
        </dgm:presLayoutVars>
      </dgm:prSet>
      <dgm:spPr/>
    </dgm:pt>
    <dgm:pt modelId="{F678F823-54BB-7041-B0A0-B9D539CF0D5A}" type="pres">
      <dgm:prSet presAssocID="{6F0DCB5A-EECE-4D9B-8896-BFC3987FF6DA}" presName="spaceBetweenRectangles" presStyleCnt="0"/>
      <dgm:spPr/>
    </dgm:pt>
    <dgm:pt modelId="{558D9061-BB90-D34D-9057-BF0A49CE9DB1}" type="pres">
      <dgm:prSet presAssocID="{DB5FF605-4817-4D6F-B9C1-0D51AF3A559C}" presName="parentLin" presStyleCnt="0"/>
      <dgm:spPr/>
    </dgm:pt>
    <dgm:pt modelId="{7FAD9C1C-1C41-AF49-AF41-CDB771D98ED5}" type="pres">
      <dgm:prSet presAssocID="{DB5FF605-4817-4D6F-B9C1-0D51AF3A559C}" presName="parentLeftMargin" presStyleLbl="node1" presStyleIdx="0" presStyleCnt="4"/>
      <dgm:spPr/>
    </dgm:pt>
    <dgm:pt modelId="{725B0443-CD48-2F45-ABA8-A7F41D08B6B2}" type="pres">
      <dgm:prSet presAssocID="{DB5FF605-4817-4D6F-B9C1-0D51AF3A559C}" presName="parentText" presStyleLbl="node1" presStyleIdx="1" presStyleCnt="4">
        <dgm:presLayoutVars>
          <dgm:chMax val="0"/>
          <dgm:bulletEnabled val="1"/>
        </dgm:presLayoutVars>
      </dgm:prSet>
      <dgm:spPr/>
    </dgm:pt>
    <dgm:pt modelId="{2ABC1A13-046B-BA41-B656-75DAD3236331}" type="pres">
      <dgm:prSet presAssocID="{DB5FF605-4817-4D6F-B9C1-0D51AF3A559C}" presName="negativeSpace" presStyleCnt="0"/>
      <dgm:spPr/>
    </dgm:pt>
    <dgm:pt modelId="{525DB3CF-6A13-BD45-8099-2BF713EEAB8E}" type="pres">
      <dgm:prSet presAssocID="{DB5FF605-4817-4D6F-B9C1-0D51AF3A559C}" presName="childText" presStyleLbl="conFgAcc1" presStyleIdx="1" presStyleCnt="4">
        <dgm:presLayoutVars>
          <dgm:bulletEnabled val="1"/>
        </dgm:presLayoutVars>
      </dgm:prSet>
      <dgm:spPr/>
    </dgm:pt>
    <dgm:pt modelId="{7920C7BF-D80E-C149-9976-E8AC743AF5ED}" type="pres">
      <dgm:prSet presAssocID="{28A427A0-8B51-427F-B76A-133800C04119}" presName="spaceBetweenRectangles" presStyleCnt="0"/>
      <dgm:spPr/>
    </dgm:pt>
    <dgm:pt modelId="{5A6F604B-C3A0-EB40-B99C-E10A7627605A}" type="pres">
      <dgm:prSet presAssocID="{25002808-172B-4EEC-9AD0-F34A5170F83C}" presName="parentLin" presStyleCnt="0"/>
      <dgm:spPr/>
    </dgm:pt>
    <dgm:pt modelId="{0CB7C25D-498B-4748-8629-23FE69BBA6EC}" type="pres">
      <dgm:prSet presAssocID="{25002808-172B-4EEC-9AD0-F34A5170F83C}" presName="parentLeftMargin" presStyleLbl="node1" presStyleIdx="1" presStyleCnt="4"/>
      <dgm:spPr/>
    </dgm:pt>
    <dgm:pt modelId="{5BA12A1C-BE6E-5A41-837B-0FEAA7C683DE}" type="pres">
      <dgm:prSet presAssocID="{25002808-172B-4EEC-9AD0-F34A5170F83C}" presName="parentText" presStyleLbl="node1" presStyleIdx="2" presStyleCnt="4">
        <dgm:presLayoutVars>
          <dgm:chMax val="0"/>
          <dgm:bulletEnabled val="1"/>
        </dgm:presLayoutVars>
      </dgm:prSet>
      <dgm:spPr/>
    </dgm:pt>
    <dgm:pt modelId="{CA12FDAB-D438-4F42-B4C9-78B3A7C7BE41}" type="pres">
      <dgm:prSet presAssocID="{25002808-172B-4EEC-9AD0-F34A5170F83C}" presName="negativeSpace" presStyleCnt="0"/>
      <dgm:spPr/>
    </dgm:pt>
    <dgm:pt modelId="{42E933C1-AE6C-714C-B6B8-ACBF84D1E52C}" type="pres">
      <dgm:prSet presAssocID="{25002808-172B-4EEC-9AD0-F34A5170F83C}" presName="childText" presStyleLbl="conFgAcc1" presStyleIdx="2" presStyleCnt="4">
        <dgm:presLayoutVars>
          <dgm:bulletEnabled val="1"/>
        </dgm:presLayoutVars>
      </dgm:prSet>
      <dgm:spPr/>
    </dgm:pt>
    <dgm:pt modelId="{3136D655-04E2-8749-898F-EFB0B5BC95C7}" type="pres">
      <dgm:prSet presAssocID="{04ACC74A-F01A-40AC-8C42-7B1C94918B61}" presName="spaceBetweenRectangles" presStyleCnt="0"/>
      <dgm:spPr/>
    </dgm:pt>
    <dgm:pt modelId="{4A97876D-2816-6B4B-A182-8ED69AE19074}" type="pres">
      <dgm:prSet presAssocID="{BBA4F226-36C4-4933-9AB1-2270B21DA2AE}" presName="parentLin" presStyleCnt="0"/>
      <dgm:spPr/>
    </dgm:pt>
    <dgm:pt modelId="{067265FF-536E-5F4F-A243-CC5D50299CF1}" type="pres">
      <dgm:prSet presAssocID="{BBA4F226-36C4-4933-9AB1-2270B21DA2AE}" presName="parentLeftMargin" presStyleLbl="node1" presStyleIdx="2" presStyleCnt="4"/>
      <dgm:spPr/>
    </dgm:pt>
    <dgm:pt modelId="{D973A958-1126-4142-9301-606CC310F89C}" type="pres">
      <dgm:prSet presAssocID="{BBA4F226-36C4-4933-9AB1-2270B21DA2AE}" presName="parentText" presStyleLbl="node1" presStyleIdx="3" presStyleCnt="4">
        <dgm:presLayoutVars>
          <dgm:chMax val="0"/>
          <dgm:bulletEnabled val="1"/>
        </dgm:presLayoutVars>
      </dgm:prSet>
      <dgm:spPr/>
    </dgm:pt>
    <dgm:pt modelId="{D995C6C3-5FED-D742-A9F7-BD2A6B8A461C}" type="pres">
      <dgm:prSet presAssocID="{BBA4F226-36C4-4933-9AB1-2270B21DA2AE}" presName="negativeSpace" presStyleCnt="0"/>
      <dgm:spPr/>
    </dgm:pt>
    <dgm:pt modelId="{5FA89B3F-BE0D-734F-97A7-A02A042FD59C}" type="pres">
      <dgm:prSet presAssocID="{BBA4F226-36C4-4933-9AB1-2270B21DA2AE}" presName="childText" presStyleLbl="conFgAcc1" presStyleIdx="3" presStyleCnt="4">
        <dgm:presLayoutVars>
          <dgm:bulletEnabled val="1"/>
        </dgm:presLayoutVars>
      </dgm:prSet>
      <dgm:spPr/>
    </dgm:pt>
  </dgm:ptLst>
  <dgm:cxnLst>
    <dgm:cxn modelId="{659B7011-6361-0740-B3CE-067C411FBBA2}" type="presOf" srcId="{873D24AE-FA45-4DE8-911F-4E7C292299BF}" destId="{ACD3D425-C116-5046-A48B-4E86A34C5EB2}" srcOrd="0" destOrd="0" presId="urn:microsoft.com/office/officeart/2005/8/layout/list1"/>
    <dgm:cxn modelId="{7B837817-079A-914E-BB29-CA18B48C100C}" type="presOf" srcId="{BBA4F226-36C4-4933-9AB1-2270B21DA2AE}" destId="{067265FF-536E-5F4F-A243-CC5D50299CF1}" srcOrd="0" destOrd="0" presId="urn:microsoft.com/office/officeart/2005/8/layout/list1"/>
    <dgm:cxn modelId="{2D862D1A-826D-4C54-B462-9C76F1EF389C}" srcId="{5E33548A-7330-41C0-9D70-D90B02A17D3D}" destId="{873D24AE-FA45-4DE8-911F-4E7C292299BF}" srcOrd="0" destOrd="0" parTransId="{3FBF3292-1BCF-446A-9C01-20DC3A1648CC}" sibTransId="{6F0DCB5A-EECE-4D9B-8896-BFC3987FF6DA}"/>
    <dgm:cxn modelId="{0BB2311C-8A85-4F01-9C25-AE76A19650B2}" srcId="{5E33548A-7330-41C0-9D70-D90B02A17D3D}" destId="{25002808-172B-4EEC-9AD0-F34A5170F83C}" srcOrd="2" destOrd="0" parTransId="{1252219D-04CA-4848-93DD-FF1721EF8E3E}" sibTransId="{04ACC74A-F01A-40AC-8C42-7B1C94918B61}"/>
    <dgm:cxn modelId="{56B4463B-0171-0043-AF1F-D9DF1F11C67C}" type="presOf" srcId="{5E33548A-7330-41C0-9D70-D90B02A17D3D}" destId="{7687D77F-34B3-AA40-97D9-4B393EF84C02}" srcOrd="0" destOrd="0" presId="urn:microsoft.com/office/officeart/2005/8/layout/list1"/>
    <dgm:cxn modelId="{67B98145-06A4-7B48-8544-2F094DE3693A}" type="presOf" srcId="{25002808-172B-4EEC-9AD0-F34A5170F83C}" destId="{0CB7C25D-498B-4748-8629-23FE69BBA6EC}" srcOrd="0" destOrd="0" presId="urn:microsoft.com/office/officeart/2005/8/layout/list1"/>
    <dgm:cxn modelId="{9F289C45-F333-4C97-A6D8-751F7E89DE51}" srcId="{5E33548A-7330-41C0-9D70-D90B02A17D3D}" destId="{DB5FF605-4817-4D6F-B9C1-0D51AF3A559C}" srcOrd="1" destOrd="0" parTransId="{925C1778-AE5A-4181-AA68-289EB46FF7EF}" sibTransId="{28A427A0-8B51-427F-B76A-133800C04119}"/>
    <dgm:cxn modelId="{EFD03A65-E6AC-284E-9DA2-08F94139DF78}" type="presOf" srcId="{873D24AE-FA45-4DE8-911F-4E7C292299BF}" destId="{7EC562C1-E04A-0B46-9F20-0D765A6D47FB}" srcOrd="1" destOrd="0" presId="urn:microsoft.com/office/officeart/2005/8/layout/list1"/>
    <dgm:cxn modelId="{EA6AED7F-CA63-794D-9763-1583398C9256}" type="presOf" srcId="{DB5FF605-4817-4D6F-B9C1-0D51AF3A559C}" destId="{725B0443-CD48-2F45-ABA8-A7F41D08B6B2}" srcOrd="1" destOrd="0" presId="urn:microsoft.com/office/officeart/2005/8/layout/list1"/>
    <dgm:cxn modelId="{D5974D82-A86F-524E-9C98-69E34CE6A8A6}" type="presOf" srcId="{BBA4F226-36C4-4933-9AB1-2270B21DA2AE}" destId="{D973A958-1126-4142-9301-606CC310F89C}" srcOrd="1" destOrd="0" presId="urn:microsoft.com/office/officeart/2005/8/layout/list1"/>
    <dgm:cxn modelId="{D87159D7-F119-BB45-AC59-CEC444BCAF26}" type="presOf" srcId="{DB5FF605-4817-4D6F-B9C1-0D51AF3A559C}" destId="{7FAD9C1C-1C41-AF49-AF41-CDB771D98ED5}" srcOrd="0" destOrd="0" presId="urn:microsoft.com/office/officeart/2005/8/layout/list1"/>
    <dgm:cxn modelId="{156F33E4-581F-8543-970E-594F55BECDE6}" type="presOf" srcId="{25002808-172B-4EEC-9AD0-F34A5170F83C}" destId="{5BA12A1C-BE6E-5A41-837B-0FEAA7C683DE}" srcOrd="1" destOrd="0" presId="urn:microsoft.com/office/officeart/2005/8/layout/list1"/>
    <dgm:cxn modelId="{6A4C06E6-0D0A-4ED5-8FCF-F63AC692FE38}" srcId="{5E33548A-7330-41C0-9D70-D90B02A17D3D}" destId="{BBA4F226-36C4-4933-9AB1-2270B21DA2AE}" srcOrd="3" destOrd="0" parTransId="{F1EB779D-F7B5-404E-BCEB-D0D1196E9182}" sibTransId="{6A0E1CAB-DEE0-4B8D-9EEA-8033CD11A8D2}"/>
    <dgm:cxn modelId="{807D6C9E-3E6B-2A40-89C8-31CAA59B8DB7}" type="presParOf" srcId="{7687D77F-34B3-AA40-97D9-4B393EF84C02}" destId="{AB387383-6709-CF41-BC0D-A4A79BEC5D96}" srcOrd="0" destOrd="0" presId="urn:microsoft.com/office/officeart/2005/8/layout/list1"/>
    <dgm:cxn modelId="{3AA48491-A781-2A47-915A-5DA4DC9F90C5}" type="presParOf" srcId="{AB387383-6709-CF41-BC0D-A4A79BEC5D96}" destId="{ACD3D425-C116-5046-A48B-4E86A34C5EB2}" srcOrd="0" destOrd="0" presId="urn:microsoft.com/office/officeart/2005/8/layout/list1"/>
    <dgm:cxn modelId="{03D0C099-DB4E-314F-B38F-E1CDDE95CDCE}" type="presParOf" srcId="{AB387383-6709-CF41-BC0D-A4A79BEC5D96}" destId="{7EC562C1-E04A-0B46-9F20-0D765A6D47FB}" srcOrd="1" destOrd="0" presId="urn:microsoft.com/office/officeart/2005/8/layout/list1"/>
    <dgm:cxn modelId="{5CF70DFB-6E8E-7248-A84A-23D1E5CE05B5}" type="presParOf" srcId="{7687D77F-34B3-AA40-97D9-4B393EF84C02}" destId="{A98D422B-2FE0-104E-B888-66FFD6E058A8}" srcOrd="1" destOrd="0" presId="urn:microsoft.com/office/officeart/2005/8/layout/list1"/>
    <dgm:cxn modelId="{4F600DEB-483C-1444-8E2D-EAC779E01855}" type="presParOf" srcId="{7687D77F-34B3-AA40-97D9-4B393EF84C02}" destId="{3872BE2B-4F1B-9C45-B4AC-FDBEAEBFCA80}" srcOrd="2" destOrd="0" presId="urn:microsoft.com/office/officeart/2005/8/layout/list1"/>
    <dgm:cxn modelId="{5680C6D7-E2B6-8A4A-BE3C-FB5C40EA03AE}" type="presParOf" srcId="{7687D77F-34B3-AA40-97D9-4B393EF84C02}" destId="{F678F823-54BB-7041-B0A0-B9D539CF0D5A}" srcOrd="3" destOrd="0" presId="urn:microsoft.com/office/officeart/2005/8/layout/list1"/>
    <dgm:cxn modelId="{4B323DDE-2E74-EC48-BC81-755D5259C2D5}" type="presParOf" srcId="{7687D77F-34B3-AA40-97D9-4B393EF84C02}" destId="{558D9061-BB90-D34D-9057-BF0A49CE9DB1}" srcOrd="4" destOrd="0" presId="urn:microsoft.com/office/officeart/2005/8/layout/list1"/>
    <dgm:cxn modelId="{DB807AFA-DFED-4D44-B6B8-F6706A8B4509}" type="presParOf" srcId="{558D9061-BB90-D34D-9057-BF0A49CE9DB1}" destId="{7FAD9C1C-1C41-AF49-AF41-CDB771D98ED5}" srcOrd="0" destOrd="0" presId="urn:microsoft.com/office/officeart/2005/8/layout/list1"/>
    <dgm:cxn modelId="{7A4F6862-09F1-7B46-9064-D5D93B3E76E5}" type="presParOf" srcId="{558D9061-BB90-D34D-9057-BF0A49CE9DB1}" destId="{725B0443-CD48-2F45-ABA8-A7F41D08B6B2}" srcOrd="1" destOrd="0" presId="urn:microsoft.com/office/officeart/2005/8/layout/list1"/>
    <dgm:cxn modelId="{F406EABA-A3DB-1C4C-B2A7-62C672DEBF64}" type="presParOf" srcId="{7687D77F-34B3-AA40-97D9-4B393EF84C02}" destId="{2ABC1A13-046B-BA41-B656-75DAD3236331}" srcOrd="5" destOrd="0" presId="urn:microsoft.com/office/officeart/2005/8/layout/list1"/>
    <dgm:cxn modelId="{0B7DF8D1-8D87-8647-A8C6-43C9B439F156}" type="presParOf" srcId="{7687D77F-34B3-AA40-97D9-4B393EF84C02}" destId="{525DB3CF-6A13-BD45-8099-2BF713EEAB8E}" srcOrd="6" destOrd="0" presId="urn:microsoft.com/office/officeart/2005/8/layout/list1"/>
    <dgm:cxn modelId="{168E058B-B428-ED49-82C6-66DA2C855B80}" type="presParOf" srcId="{7687D77F-34B3-AA40-97D9-4B393EF84C02}" destId="{7920C7BF-D80E-C149-9976-E8AC743AF5ED}" srcOrd="7" destOrd="0" presId="urn:microsoft.com/office/officeart/2005/8/layout/list1"/>
    <dgm:cxn modelId="{3007E81D-56B1-4543-9597-18E0EDFCF2DB}" type="presParOf" srcId="{7687D77F-34B3-AA40-97D9-4B393EF84C02}" destId="{5A6F604B-C3A0-EB40-B99C-E10A7627605A}" srcOrd="8" destOrd="0" presId="urn:microsoft.com/office/officeart/2005/8/layout/list1"/>
    <dgm:cxn modelId="{F2ED8BCB-9864-6B46-8CC8-E56DBEE1086D}" type="presParOf" srcId="{5A6F604B-C3A0-EB40-B99C-E10A7627605A}" destId="{0CB7C25D-498B-4748-8629-23FE69BBA6EC}" srcOrd="0" destOrd="0" presId="urn:microsoft.com/office/officeart/2005/8/layout/list1"/>
    <dgm:cxn modelId="{FF8E7FEE-E4E3-ED49-9913-F8D4848A3C14}" type="presParOf" srcId="{5A6F604B-C3A0-EB40-B99C-E10A7627605A}" destId="{5BA12A1C-BE6E-5A41-837B-0FEAA7C683DE}" srcOrd="1" destOrd="0" presId="urn:microsoft.com/office/officeart/2005/8/layout/list1"/>
    <dgm:cxn modelId="{F654508A-3985-FB43-82D9-4C04F770D2FF}" type="presParOf" srcId="{7687D77F-34B3-AA40-97D9-4B393EF84C02}" destId="{CA12FDAB-D438-4F42-B4C9-78B3A7C7BE41}" srcOrd="9" destOrd="0" presId="urn:microsoft.com/office/officeart/2005/8/layout/list1"/>
    <dgm:cxn modelId="{C528F864-79DF-D647-B931-2C9A2B3D0833}" type="presParOf" srcId="{7687D77F-34B3-AA40-97D9-4B393EF84C02}" destId="{42E933C1-AE6C-714C-B6B8-ACBF84D1E52C}" srcOrd="10" destOrd="0" presId="urn:microsoft.com/office/officeart/2005/8/layout/list1"/>
    <dgm:cxn modelId="{FE30A712-5E25-7A4E-A5E4-8B0DD5919944}" type="presParOf" srcId="{7687D77F-34B3-AA40-97D9-4B393EF84C02}" destId="{3136D655-04E2-8749-898F-EFB0B5BC95C7}" srcOrd="11" destOrd="0" presId="urn:microsoft.com/office/officeart/2005/8/layout/list1"/>
    <dgm:cxn modelId="{71AF4791-99C5-D242-95A1-CDBFE662B036}" type="presParOf" srcId="{7687D77F-34B3-AA40-97D9-4B393EF84C02}" destId="{4A97876D-2816-6B4B-A182-8ED69AE19074}" srcOrd="12" destOrd="0" presId="urn:microsoft.com/office/officeart/2005/8/layout/list1"/>
    <dgm:cxn modelId="{35A9BAEB-C54E-7C4E-89F6-F3835F3F422B}" type="presParOf" srcId="{4A97876D-2816-6B4B-A182-8ED69AE19074}" destId="{067265FF-536E-5F4F-A243-CC5D50299CF1}" srcOrd="0" destOrd="0" presId="urn:microsoft.com/office/officeart/2005/8/layout/list1"/>
    <dgm:cxn modelId="{FE0EA16A-CFF7-CC47-902A-E0CC7B86EA21}" type="presParOf" srcId="{4A97876D-2816-6B4B-A182-8ED69AE19074}" destId="{D973A958-1126-4142-9301-606CC310F89C}" srcOrd="1" destOrd="0" presId="urn:microsoft.com/office/officeart/2005/8/layout/list1"/>
    <dgm:cxn modelId="{C74A325F-CCC8-DF41-BF97-4E01A02B3282}" type="presParOf" srcId="{7687D77F-34B3-AA40-97D9-4B393EF84C02}" destId="{D995C6C3-5FED-D742-A9F7-BD2A6B8A461C}" srcOrd="13" destOrd="0" presId="urn:microsoft.com/office/officeart/2005/8/layout/list1"/>
    <dgm:cxn modelId="{756C8C6C-306F-6E4B-882A-BF32368A08AD}" type="presParOf" srcId="{7687D77F-34B3-AA40-97D9-4B393EF84C02}" destId="{5FA89B3F-BE0D-734F-97A7-A02A042FD59C}" srcOrd="14"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6364B03-A215-409E-BB35-9EB22E36430F}"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D5BB7C1B-CDA3-4161-99B3-BCD7A02B19F2}">
      <dgm:prSet/>
      <dgm:spPr/>
      <dgm:t>
        <a:bodyPr/>
        <a:lstStyle/>
        <a:p>
          <a:pPr>
            <a:lnSpc>
              <a:spcPct val="100000"/>
            </a:lnSpc>
          </a:pPr>
          <a:r>
            <a:rPr lang="en-US" dirty="0">
              <a:latin typeface="Baskerville" panose="02020502070401020303" pitchFamily="18" charset="0"/>
              <a:ea typeface="Baskerville" panose="02020502070401020303" pitchFamily="18" charset="0"/>
            </a:rPr>
            <a:t>The hardest point in the transition can be deciding which direction to go from a foster home, group home, or other child welfare arrangement.</a:t>
          </a:r>
        </a:p>
      </dgm:t>
    </dgm:pt>
    <dgm:pt modelId="{2C13B4BF-9AA0-4DB0-AAFB-3FC4AA71B10F}" type="parTrans" cxnId="{3EFDE59B-D66E-43C5-8641-61A47196C81D}">
      <dgm:prSet/>
      <dgm:spPr/>
      <dgm:t>
        <a:bodyPr/>
        <a:lstStyle/>
        <a:p>
          <a:endParaRPr lang="en-US"/>
        </a:p>
      </dgm:t>
    </dgm:pt>
    <dgm:pt modelId="{2D43CE4C-6CA1-4F9A-A241-992F1B50CBAC}" type="sibTrans" cxnId="{3EFDE59B-D66E-43C5-8641-61A47196C81D}">
      <dgm:prSet/>
      <dgm:spPr/>
      <dgm:t>
        <a:bodyPr/>
        <a:lstStyle/>
        <a:p>
          <a:endParaRPr lang="en-US"/>
        </a:p>
      </dgm:t>
    </dgm:pt>
    <dgm:pt modelId="{4E9ABF0F-51A1-4BA0-A3B6-48AFAC5E09B6}">
      <dgm:prSet/>
      <dgm:spPr/>
      <dgm:t>
        <a:bodyPr/>
        <a:lstStyle/>
        <a:p>
          <a:pPr>
            <a:lnSpc>
              <a:spcPct val="100000"/>
            </a:lnSpc>
          </a:pPr>
          <a:r>
            <a:rPr lang="en-US" dirty="0">
              <a:latin typeface="Baskerville" panose="02020502070401020303" pitchFamily="18" charset="0"/>
              <a:ea typeface="Baskerville" panose="02020502070401020303" pitchFamily="18" charset="0"/>
            </a:rPr>
            <a:t>The most common need is food, housing, and employment while being independent.</a:t>
          </a:r>
        </a:p>
      </dgm:t>
    </dgm:pt>
    <dgm:pt modelId="{E279D96D-1D8B-4CD9-99A1-FED7ADC3E432}" type="parTrans" cxnId="{BF74D076-2057-49B8-A66F-13D8C7273EA6}">
      <dgm:prSet/>
      <dgm:spPr/>
      <dgm:t>
        <a:bodyPr/>
        <a:lstStyle/>
        <a:p>
          <a:endParaRPr lang="en-US"/>
        </a:p>
      </dgm:t>
    </dgm:pt>
    <dgm:pt modelId="{1EF8B848-291E-4206-BBE9-08119E3D882C}" type="sibTrans" cxnId="{BF74D076-2057-49B8-A66F-13D8C7273EA6}">
      <dgm:prSet/>
      <dgm:spPr/>
      <dgm:t>
        <a:bodyPr/>
        <a:lstStyle/>
        <a:p>
          <a:endParaRPr lang="en-US"/>
        </a:p>
      </dgm:t>
    </dgm:pt>
    <dgm:pt modelId="{1E471B55-5759-414F-8238-C0EA0432FACA}">
      <dgm:prSet/>
      <dgm:spPr/>
      <dgm:t>
        <a:bodyPr/>
        <a:lstStyle/>
        <a:p>
          <a:pPr>
            <a:lnSpc>
              <a:spcPct val="100000"/>
            </a:lnSpc>
          </a:pPr>
          <a:r>
            <a:rPr lang="en-US" dirty="0">
              <a:latin typeface="Baskerville" panose="02020502070401020303" pitchFamily="18" charset="0"/>
              <a:ea typeface="Baskerville" panose="02020502070401020303" pitchFamily="18" charset="0"/>
            </a:rPr>
            <a:t>These are basic, but a person also needs support from a church, friends, family, and encouragement. Someone that will stick around during this new phase. </a:t>
          </a:r>
        </a:p>
      </dgm:t>
    </dgm:pt>
    <dgm:pt modelId="{C203DF02-2875-4E11-A5FD-33B200FD93D9}" type="parTrans" cxnId="{A433CEB5-DF4E-4ADD-B113-B6975F4AA565}">
      <dgm:prSet/>
      <dgm:spPr/>
      <dgm:t>
        <a:bodyPr/>
        <a:lstStyle/>
        <a:p>
          <a:endParaRPr lang="en-US"/>
        </a:p>
      </dgm:t>
    </dgm:pt>
    <dgm:pt modelId="{FC6439BD-6CF0-4B79-B347-CF8414344A9E}" type="sibTrans" cxnId="{A433CEB5-DF4E-4ADD-B113-B6975F4AA565}">
      <dgm:prSet/>
      <dgm:spPr/>
      <dgm:t>
        <a:bodyPr/>
        <a:lstStyle/>
        <a:p>
          <a:endParaRPr lang="en-US"/>
        </a:p>
      </dgm:t>
    </dgm:pt>
    <dgm:pt modelId="{3F5DFD93-0DA3-415B-932D-09935FDB756B}">
      <dgm:prSet/>
      <dgm:spPr/>
      <dgm:t>
        <a:bodyPr/>
        <a:lstStyle/>
        <a:p>
          <a:pPr>
            <a:lnSpc>
              <a:spcPct val="100000"/>
            </a:lnSpc>
          </a:pPr>
          <a:r>
            <a:rPr lang="en-US" dirty="0">
              <a:latin typeface="Baskerville" panose="02020502070401020303" pitchFamily="18" charset="0"/>
              <a:ea typeface="Baskerville" panose="02020502070401020303" pitchFamily="18" charset="0"/>
            </a:rPr>
            <a:t>Financial Literacy! Financial Literacy! Financial Literacy!</a:t>
          </a:r>
        </a:p>
      </dgm:t>
    </dgm:pt>
    <dgm:pt modelId="{8D408DF2-7E8F-4751-9D96-E054B0D30E96}" type="parTrans" cxnId="{217C181D-601A-4D9F-9E97-13C720C8040B}">
      <dgm:prSet/>
      <dgm:spPr/>
      <dgm:t>
        <a:bodyPr/>
        <a:lstStyle/>
        <a:p>
          <a:endParaRPr lang="en-US"/>
        </a:p>
      </dgm:t>
    </dgm:pt>
    <dgm:pt modelId="{099DF393-4386-4C65-9B4E-2A47D9B0C702}" type="sibTrans" cxnId="{217C181D-601A-4D9F-9E97-13C720C8040B}">
      <dgm:prSet/>
      <dgm:spPr/>
      <dgm:t>
        <a:bodyPr/>
        <a:lstStyle/>
        <a:p>
          <a:endParaRPr lang="en-US"/>
        </a:p>
      </dgm:t>
    </dgm:pt>
    <dgm:pt modelId="{C953519D-9B72-408B-AFAA-338158EDF10A}" type="pres">
      <dgm:prSet presAssocID="{36364B03-A215-409E-BB35-9EB22E36430F}" presName="root" presStyleCnt="0">
        <dgm:presLayoutVars>
          <dgm:dir/>
          <dgm:resizeHandles val="exact"/>
        </dgm:presLayoutVars>
      </dgm:prSet>
      <dgm:spPr/>
    </dgm:pt>
    <dgm:pt modelId="{14BD1F71-3B93-4D74-8D32-AA163839B517}" type="pres">
      <dgm:prSet presAssocID="{D5BB7C1B-CDA3-4161-99B3-BCD7A02B19F2}" presName="compNode" presStyleCnt="0"/>
      <dgm:spPr/>
    </dgm:pt>
    <dgm:pt modelId="{8A4821F7-6509-482D-9545-8C4DB92F7762}" type="pres">
      <dgm:prSet presAssocID="{D5BB7C1B-CDA3-4161-99B3-BCD7A02B19F2}" presName="bgRect" presStyleLbl="bgShp" presStyleIdx="0" presStyleCnt="4"/>
      <dgm:spPr/>
    </dgm:pt>
    <dgm:pt modelId="{5C69836E-481A-4EF7-B054-E0018310C3D0}" type="pres">
      <dgm:prSet presAssocID="{D5BB7C1B-CDA3-4161-99B3-BCD7A02B19F2}" presName="iconRect" presStyleLbl="node1" presStyleIdx="0" presStyleCnt="4"/>
      <dgm:spPr>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a:noFill/>
        </a:ln>
      </dgm:spPr>
      <dgm:extLst>
        <a:ext uri="{E40237B7-FDA0-4F09-8148-C483321AD2D9}">
          <dgm14:cNvPr xmlns:dgm14="http://schemas.microsoft.com/office/drawing/2010/diagram" id="0" name="" descr="Map compass"/>
        </a:ext>
      </dgm:extLst>
    </dgm:pt>
    <dgm:pt modelId="{875FBEC8-5073-468C-A510-EA36969BB5BC}" type="pres">
      <dgm:prSet presAssocID="{D5BB7C1B-CDA3-4161-99B3-BCD7A02B19F2}" presName="spaceRect" presStyleCnt="0"/>
      <dgm:spPr/>
    </dgm:pt>
    <dgm:pt modelId="{FC14F673-415F-4C53-97BC-2F86406124B4}" type="pres">
      <dgm:prSet presAssocID="{D5BB7C1B-CDA3-4161-99B3-BCD7A02B19F2}" presName="parTx" presStyleLbl="revTx" presStyleIdx="0" presStyleCnt="4">
        <dgm:presLayoutVars>
          <dgm:chMax val="0"/>
          <dgm:chPref val="0"/>
        </dgm:presLayoutVars>
      </dgm:prSet>
      <dgm:spPr/>
    </dgm:pt>
    <dgm:pt modelId="{B389C16D-B246-456B-9A66-72B0809974BF}" type="pres">
      <dgm:prSet presAssocID="{2D43CE4C-6CA1-4F9A-A241-992F1B50CBAC}" presName="sibTrans" presStyleCnt="0"/>
      <dgm:spPr/>
    </dgm:pt>
    <dgm:pt modelId="{B5C74ED9-4957-442E-AC6E-8783551DD2E5}" type="pres">
      <dgm:prSet presAssocID="{4E9ABF0F-51A1-4BA0-A3B6-48AFAC5E09B6}" presName="compNode" presStyleCnt="0"/>
      <dgm:spPr/>
    </dgm:pt>
    <dgm:pt modelId="{503433D7-2163-4544-8BD3-D4FA638815C6}" type="pres">
      <dgm:prSet presAssocID="{4E9ABF0F-51A1-4BA0-A3B6-48AFAC5E09B6}" presName="bgRect" presStyleLbl="bgShp" presStyleIdx="1" presStyleCnt="4"/>
      <dgm:spPr/>
    </dgm:pt>
    <dgm:pt modelId="{C01A2CAE-6761-418A-93FA-4FA26F9309B7}" type="pres">
      <dgm:prSet presAssocID="{4E9ABF0F-51A1-4BA0-A3B6-48AFAC5E09B6}"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a:noFill/>
        </a:ln>
      </dgm:spPr>
      <dgm:extLst>
        <a:ext uri="{E40237B7-FDA0-4F09-8148-C483321AD2D9}">
          <dgm14:cNvPr xmlns:dgm14="http://schemas.microsoft.com/office/drawing/2010/diagram" id="0" name="" descr="Suburban scene"/>
        </a:ext>
      </dgm:extLst>
    </dgm:pt>
    <dgm:pt modelId="{A33ABD25-4D83-4453-9969-5B1F44378220}" type="pres">
      <dgm:prSet presAssocID="{4E9ABF0F-51A1-4BA0-A3B6-48AFAC5E09B6}" presName="spaceRect" presStyleCnt="0"/>
      <dgm:spPr/>
    </dgm:pt>
    <dgm:pt modelId="{4D83EF4B-6889-4913-ABE6-ECBE004E2588}" type="pres">
      <dgm:prSet presAssocID="{4E9ABF0F-51A1-4BA0-A3B6-48AFAC5E09B6}" presName="parTx" presStyleLbl="revTx" presStyleIdx="1" presStyleCnt="4">
        <dgm:presLayoutVars>
          <dgm:chMax val="0"/>
          <dgm:chPref val="0"/>
        </dgm:presLayoutVars>
      </dgm:prSet>
      <dgm:spPr/>
    </dgm:pt>
    <dgm:pt modelId="{F69347D2-83E3-40DE-8CB4-ED9B943050DF}" type="pres">
      <dgm:prSet presAssocID="{1EF8B848-291E-4206-BBE9-08119E3D882C}" presName="sibTrans" presStyleCnt="0"/>
      <dgm:spPr/>
    </dgm:pt>
    <dgm:pt modelId="{082E1355-2344-49CE-82A3-76B4E3CB3273}" type="pres">
      <dgm:prSet presAssocID="{1E471B55-5759-414F-8238-C0EA0432FACA}" presName="compNode" presStyleCnt="0"/>
      <dgm:spPr/>
    </dgm:pt>
    <dgm:pt modelId="{35E7206F-2463-4679-8322-AFA563B1931F}" type="pres">
      <dgm:prSet presAssocID="{1E471B55-5759-414F-8238-C0EA0432FACA}" presName="bgRect" presStyleLbl="bgShp" presStyleIdx="2" presStyleCnt="4"/>
      <dgm:spPr/>
    </dgm:pt>
    <dgm:pt modelId="{8B910F5A-69AF-453C-916C-6A92D16AEE28}" type="pres">
      <dgm:prSet presAssocID="{1E471B55-5759-414F-8238-C0EA0432FACA}" presName="iconRect" presStyleLbl="node1" presStyleIdx="2" presStyleCnt="4"/>
      <dgm:spPr>
        <a:blipFill>
          <a:blip xmlns:r="http://schemas.openxmlformats.org/officeDocument/2006/relationships" r:embed="rId5">
            <a:extLst>
              <a:ext uri="{96DAC541-7B7A-43D3-8B79-37D633B846F1}">
                <asvg:svgBlip xmlns:asvg="http://schemas.microsoft.com/office/drawing/2016/SVG/main" r:embed="rId6"/>
              </a:ext>
            </a:extLst>
          </a:blip>
          <a:srcRect/>
          <a:stretch>
            <a:fillRect/>
          </a:stretch>
        </a:blipFill>
        <a:ln>
          <a:noFill/>
        </a:ln>
      </dgm:spPr>
      <dgm:extLst>
        <a:ext uri="{E40237B7-FDA0-4F09-8148-C483321AD2D9}">
          <dgm14:cNvPr xmlns:dgm14="http://schemas.microsoft.com/office/drawing/2010/diagram" id="0" name="" descr="Group success"/>
        </a:ext>
      </dgm:extLst>
    </dgm:pt>
    <dgm:pt modelId="{9ADF4E00-1773-4D41-845D-0501CA8D1495}" type="pres">
      <dgm:prSet presAssocID="{1E471B55-5759-414F-8238-C0EA0432FACA}" presName="spaceRect" presStyleCnt="0"/>
      <dgm:spPr/>
    </dgm:pt>
    <dgm:pt modelId="{2D5FDA0D-A758-4CD1-9AA4-A350E706A2E8}" type="pres">
      <dgm:prSet presAssocID="{1E471B55-5759-414F-8238-C0EA0432FACA}" presName="parTx" presStyleLbl="revTx" presStyleIdx="2" presStyleCnt="4">
        <dgm:presLayoutVars>
          <dgm:chMax val="0"/>
          <dgm:chPref val="0"/>
        </dgm:presLayoutVars>
      </dgm:prSet>
      <dgm:spPr/>
    </dgm:pt>
    <dgm:pt modelId="{54D3CA96-C000-4238-9E7A-88BEAFBF613D}" type="pres">
      <dgm:prSet presAssocID="{FC6439BD-6CF0-4B79-B347-CF8414344A9E}" presName="sibTrans" presStyleCnt="0"/>
      <dgm:spPr/>
    </dgm:pt>
    <dgm:pt modelId="{66463B2F-F197-4129-97BF-6FCEBB04EE70}" type="pres">
      <dgm:prSet presAssocID="{3F5DFD93-0DA3-415B-932D-09935FDB756B}" presName="compNode" presStyleCnt="0"/>
      <dgm:spPr/>
    </dgm:pt>
    <dgm:pt modelId="{E2C4DD0B-76C6-41D7-87F7-C3D1DE19FB2C}" type="pres">
      <dgm:prSet presAssocID="{3F5DFD93-0DA3-415B-932D-09935FDB756B}" presName="bgRect" presStyleLbl="bgShp" presStyleIdx="3" presStyleCnt="4"/>
      <dgm:spPr/>
    </dgm:pt>
    <dgm:pt modelId="{C6DF14FE-6009-470A-A165-829F59A112E3}" type="pres">
      <dgm:prSet presAssocID="{3F5DFD93-0DA3-415B-932D-09935FDB756B}" presName="iconRect" presStyleLbl="node1" presStyleIdx="3" presStyleCnt="4"/>
      <dgm:spPr>
        <a:blipFill>
          <a:blip xmlns:r="http://schemas.openxmlformats.org/officeDocument/2006/relationships" r:embed="rId7">
            <a:extLst>
              <a:ext uri="{96DAC541-7B7A-43D3-8B79-37D633B846F1}">
                <asvg:svgBlip xmlns:asvg="http://schemas.microsoft.com/office/drawing/2016/SVG/main" r:embed="rId8"/>
              </a:ext>
            </a:extLst>
          </a:blip>
          <a:srcRect/>
          <a:stretch>
            <a:fillRect/>
          </a:stretch>
        </a:blipFill>
        <a:ln>
          <a:noFill/>
        </a:ln>
      </dgm:spPr>
      <dgm:extLst>
        <a:ext uri="{E40237B7-FDA0-4F09-8148-C483321AD2D9}">
          <dgm14:cNvPr xmlns:dgm14="http://schemas.microsoft.com/office/drawing/2010/diagram" id="0" name="" descr="Money"/>
        </a:ext>
      </dgm:extLst>
    </dgm:pt>
    <dgm:pt modelId="{34790294-11B3-4D99-9EB2-F5F2C1A196D9}" type="pres">
      <dgm:prSet presAssocID="{3F5DFD93-0DA3-415B-932D-09935FDB756B}" presName="spaceRect" presStyleCnt="0"/>
      <dgm:spPr/>
    </dgm:pt>
    <dgm:pt modelId="{D82A15B7-4D74-43F8-951B-83555631EA82}" type="pres">
      <dgm:prSet presAssocID="{3F5DFD93-0DA3-415B-932D-09935FDB756B}" presName="parTx" presStyleLbl="revTx" presStyleIdx="3" presStyleCnt="4">
        <dgm:presLayoutVars>
          <dgm:chMax val="0"/>
          <dgm:chPref val="0"/>
        </dgm:presLayoutVars>
      </dgm:prSet>
      <dgm:spPr/>
    </dgm:pt>
  </dgm:ptLst>
  <dgm:cxnLst>
    <dgm:cxn modelId="{217C181D-601A-4D9F-9E97-13C720C8040B}" srcId="{36364B03-A215-409E-BB35-9EB22E36430F}" destId="{3F5DFD93-0DA3-415B-932D-09935FDB756B}" srcOrd="3" destOrd="0" parTransId="{8D408DF2-7E8F-4751-9D96-E054B0D30E96}" sibTransId="{099DF393-4386-4C65-9B4E-2A47D9B0C702}"/>
    <dgm:cxn modelId="{4304D321-0161-9F47-AD85-89CA0645DC6F}" type="presOf" srcId="{36364B03-A215-409E-BB35-9EB22E36430F}" destId="{C953519D-9B72-408B-AFAA-338158EDF10A}" srcOrd="0" destOrd="0" presId="urn:microsoft.com/office/officeart/2018/2/layout/IconVerticalSolidList"/>
    <dgm:cxn modelId="{806CCA55-45F5-E941-80DE-F454F0930737}" type="presOf" srcId="{4E9ABF0F-51A1-4BA0-A3B6-48AFAC5E09B6}" destId="{4D83EF4B-6889-4913-ABE6-ECBE004E2588}" srcOrd="0" destOrd="0" presId="urn:microsoft.com/office/officeart/2018/2/layout/IconVerticalSolidList"/>
    <dgm:cxn modelId="{9CB08F5B-F4EE-5847-BA68-01DE1C3EF876}" type="presOf" srcId="{1E471B55-5759-414F-8238-C0EA0432FACA}" destId="{2D5FDA0D-A758-4CD1-9AA4-A350E706A2E8}" srcOrd="0" destOrd="0" presId="urn:microsoft.com/office/officeart/2018/2/layout/IconVerticalSolidList"/>
    <dgm:cxn modelId="{5EAF746C-8C16-B34F-BB82-02E35D96BE0A}" type="presOf" srcId="{3F5DFD93-0DA3-415B-932D-09935FDB756B}" destId="{D82A15B7-4D74-43F8-951B-83555631EA82}" srcOrd="0" destOrd="0" presId="urn:microsoft.com/office/officeart/2018/2/layout/IconVerticalSolidList"/>
    <dgm:cxn modelId="{BF74D076-2057-49B8-A66F-13D8C7273EA6}" srcId="{36364B03-A215-409E-BB35-9EB22E36430F}" destId="{4E9ABF0F-51A1-4BA0-A3B6-48AFAC5E09B6}" srcOrd="1" destOrd="0" parTransId="{E279D96D-1D8B-4CD9-99A1-FED7ADC3E432}" sibTransId="{1EF8B848-291E-4206-BBE9-08119E3D882C}"/>
    <dgm:cxn modelId="{3EFDE59B-D66E-43C5-8641-61A47196C81D}" srcId="{36364B03-A215-409E-BB35-9EB22E36430F}" destId="{D5BB7C1B-CDA3-4161-99B3-BCD7A02B19F2}" srcOrd="0" destOrd="0" parTransId="{2C13B4BF-9AA0-4DB0-AAFB-3FC4AA71B10F}" sibTransId="{2D43CE4C-6CA1-4F9A-A241-992F1B50CBAC}"/>
    <dgm:cxn modelId="{A433CEB5-DF4E-4ADD-B113-B6975F4AA565}" srcId="{36364B03-A215-409E-BB35-9EB22E36430F}" destId="{1E471B55-5759-414F-8238-C0EA0432FACA}" srcOrd="2" destOrd="0" parTransId="{C203DF02-2875-4E11-A5FD-33B200FD93D9}" sibTransId="{FC6439BD-6CF0-4B79-B347-CF8414344A9E}"/>
    <dgm:cxn modelId="{104667D9-97B6-A740-ABEA-F39C0BA24417}" type="presOf" srcId="{D5BB7C1B-CDA3-4161-99B3-BCD7A02B19F2}" destId="{FC14F673-415F-4C53-97BC-2F86406124B4}" srcOrd="0" destOrd="0" presId="urn:microsoft.com/office/officeart/2018/2/layout/IconVerticalSolidList"/>
    <dgm:cxn modelId="{C5FAF3FA-D620-8242-8A52-6F04286A3A77}" type="presParOf" srcId="{C953519D-9B72-408B-AFAA-338158EDF10A}" destId="{14BD1F71-3B93-4D74-8D32-AA163839B517}" srcOrd="0" destOrd="0" presId="urn:microsoft.com/office/officeart/2018/2/layout/IconVerticalSolidList"/>
    <dgm:cxn modelId="{109A5B71-1DE7-2748-9382-899759AA421F}" type="presParOf" srcId="{14BD1F71-3B93-4D74-8D32-AA163839B517}" destId="{8A4821F7-6509-482D-9545-8C4DB92F7762}" srcOrd="0" destOrd="0" presId="urn:microsoft.com/office/officeart/2018/2/layout/IconVerticalSolidList"/>
    <dgm:cxn modelId="{4F38380E-9DF8-6A47-8550-94BB150E34D8}" type="presParOf" srcId="{14BD1F71-3B93-4D74-8D32-AA163839B517}" destId="{5C69836E-481A-4EF7-B054-E0018310C3D0}" srcOrd="1" destOrd="0" presId="urn:microsoft.com/office/officeart/2018/2/layout/IconVerticalSolidList"/>
    <dgm:cxn modelId="{3E533955-F245-7647-9AFA-740869303790}" type="presParOf" srcId="{14BD1F71-3B93-4D74-8D32-AA163839B517}" destId="{875FBEC8-5073-468C-A510-EA36969BB5BC}" srcOrd="2" destOrd="0" presId="urn:microsoft.com/office/officeart/2018/2/layout/IconVerticalSolidList"/>
    <dgm:cxn modelId="{C3597511-B7D4-C44B-AF48-31A877209AD7}" type="presParOf" srcId="{14BD1F71-3B93-4D74-8D32-AA163839B517}" destId="{FC14F673-415F-4C53-97BC-2F86406124B4}" srcOrd="3" destOrd="0" presId="urn:microsoft.com/office/officeart/2018/2/layout/IconVerticalSolidList"/>
    <dgm:cxn modelId="{B1315DD1-5345-D54E-89F2-E6F6D8D3B8F4}" type="presParOf" srcId="{C953519D-9B72-408B-AFAA-338158EDF10A}" destId="{B389C16D-B246-456B-9A66-72B0809974BF}" srcOrd="1" destOrd="0" presId="urn:microsoft.com/office/officeart/2018/2/layout/IconVerticalSolidList"/>
    <dgm:cxn modelId="{18958462-15D5-5547-B2C2-880766C38487}" type="presParOf" srcId="{C953519D-9B72-408B-AFAA-338158EDF10A}" destId="{B5C74ED9-4957-442E-AC6E-8783551DD2E5}" srcOrd="2" destOrd="0" presId="urn:microsoft.com/office/officeart/2018/2/layout/IconVerticalSolidList"/>
    <dgm:cxn modelId="{4E1FAC2E-BBF3-0F4A-ABF1-06D887B565BB}" type="presParOf" srcId="{B5C74ED9-4957-442E-AC6E-8783551DD2E5}" destId="{503433D7-2163-4544-8BD3-D4FA638815C6}" srcOrd="0" destOrd="0" presId="urn:microsoft.com/office/officeart/2018/2/layout/IconVerticalSolidList"/>
    <dgm:cxn modelId="{7F6398B7-A8E3-F54D-A9ED-A7A6AC6CEFE3}" type="presParOf" srcId="{B5C74ED9-4957-442E-AC6E-8783551DD2E5}" destId="{C01A2CAE-6761-418A-93FA-4FA26F9309B7}" srcOrd="1" destOrd="0" presId="urn:microsoft.com/office/officeart/2018/2/layout/IconVerticalSolidList"/>
    <dgm:cxn modelId="{81FA2BD0-330D-BD48-94CC-8F29BE5D9CE8}" type="presParOf" srcId="{B5C74ED9-4957-442E-AC6E-8783551DD2E5}" destId="{A33ABD25-4D83-4453-9969-5B1F44378220}" srcOrd="2" destOrd="0" presId="urn:microsoft.com/office/officeart/2018/2/layout/IconVerticalSolidList"/>
    <dgm:cxn modelId="{05849AA9-0A7B-4945-B71C-64297372E762}" type="presParOf" srcId="{B5C74ED9-4957-442E-AC6E-8783551DD2E5}" destId="{4D83EF4B-6889-4913-ABE6-ECBE004E2588}" srcOrd="3" destOrd="0" presId="urn:microsoft.com/office/officeart/2018/2/layout/IconVerticalSolidList"/>
    <dgm:cxn modelId="{9B678D6A-0567-8347-8813-A79402401918}" type="presParOf" srcId="{C953519D-9B72-408B-AFAA-338158EDF10A}" destId="{F69347D2-83E3-40DE-8CB4-ED9B943050DF}" srcOrd="3" destOrd="0" presId="urn:microsoft.com/office/officeart/2018/2/layout/IconVerticalSolidList"/>
    <dgm:cxn modelId="{1545DE66-D574-734F-A489-939F3F3AD952}" type="presParOf" srcId="{C953519D-9B72-408B-AFAA-338158EDF10A}" destId="{082E1355-2344-49CE-82A3-76B4E3CB3273}" srcOrd="4" destOrd="0" presId="urn:microsoft.com/office/officeart/2018/2/layout/IconVerticalSolidList"/>
    <dgm:cxn modelId="{C78C1C7C-CB6C-C64D-B046-8E1C82105050}" type="presParOf" srcId="{082E1355-2344-49CE-82A3-76B4E3CB3273}" destId="{35E7206F-2463-4679-8322-AFA563B1931F}" srcOrd="0" destOrd="0" presId="urn:microsoft.com/office/officeart/2018/2/layout/IconVerticalSolidList"/>
    <dgm:cxn modelId="{6A355DFD-0207-8E41-B9AE-80049223299E}" type="presParOf" srcId="{082E1355-2344-49CE-82A3-76B4E3CB3273}" destId="{8B910F5A-69AF-453C-916C-6A92D16AEE28}" srcOrd="1" destOrd="0" presId="urn:microsoft.com/office/officeart/2018/2/layout/IconVerticalSolidList"/>
    <dgm:cxn modelId="{C698006C-B3B9-8546-8BD1-3F833E3F859C}" type="presParOf" srcId="{082E1355-2344-49CE-82A3-76B4E3CB3273}" destId="{9ADF4E00-1773-4D41-845D-0501CA8D1495}" srcOrd="2" destOrd="0" presId="urn:microsoft.com/office/officeart/2018/2/layout/IconVerticalSolidList"/>
    <dgm:cxn modelId="{33179D53-57A9-1F43-A5E6-287288B14198}" type="presParOf" srcId="{082E1355-2344-49CE-82A3-76B4E3CB3273}" destId="{2D5FDA0D-A758-4CD1-9AA4-A350E706A2E8}" srcOrd="3" destOrd="0" presId="urn:microsoft.com/office/officeart/2018/2/layout/IconVerticalSolidList"/>
    <dgm:cxn modelId="{2DCE80BE-1F7E-1441-8BA7-E24D6BF2945C}" type="presParOf" srcId="{C953519D-9B72-408B-AFAA-338158EDF10A}" destId="{54D3CA96-C000-4238-9E7A-88BEAFBF613D}" srcOrd="5" destOrd="0" presId="urn:microsoft.com/office/officeart/2018/2/layout/IconVerticalSolidList"/>
    <dgm:cxn modelId="{00AD390C-320C-3047-8F9B-5D8813A2E819}" type="presParOf" srcId="{C953519D-9B72-408B-AFAA-338158EDF10A}" destId="{66463B2F-F197-4129-97BF-6FCEBB04EE70}" srcOrd="6" destOrd="0" presId="urn:microsoft.com/office/officeart/2018/2/layout/IconVerticalSolidList"/>
    <dgm:cxn modelId="{87D6B683-19FC-7A4C-85BB-4D7D3B891B8E}" type="presParOf" srcId="{66463B2F-F197-4129-97BF-6FCEBB04EE70}" destId="{E2C4DD0B-76C6-41D7-87F7-C3D1DE19FB2C}" srcOrd="0" destOrd="0" presId="urn:microsoft.com/office/officeart/2018/2/layout/IconVerticalSolidList"/>
    <dgm:cxn modelId="{486E9604-5616-C546-9250-DA8B73542844}" type="presParOf" srcId="{66463B2F-F197-4129-97BF-6FCEBB04EE70}" destId="{C6DF14FE-6009-470A-A165-829F59A112E3}" srcOrd="1" destOrd="0" presId="urn:microsoft.com/office/officeart/2018/2/layout/IconVerticalSolidList"/>
    <dgm:cxn modelId="{8D97FB97-AE93-CD48-80E0-99A73B902AA7}" type="presParOf" srcId="{66463B2F-F197-4129-97BF-6FCEBB04EE70}" destId="{34790294-11B3-4D99-9EB2-F5F2C1A196D9}" srcOrd="2" destOrd="0" presId="urn:microsoft.com/office/officeart/2018/2/layout/IconVerticalSolidList"/>
    <dgm:cxn modelId="{EDCE48AD-81C7-8741-9305-C2FF8EAD7472}" type="presParOf" srcId="{66463B2F-F197-4129-97BF-6FCEBB04EE70}" destId="{D82A15B7-4D74-43F8-951B-83555631EA82}"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6F146B2-C573-44F0-8DA2-7CB491C7D9BB}" type="doc">
      <dgm:prSet loTypeId="urn:microsoft.com/office/officeart/2005/8/layout/matrix3" loCatId="matrix" qsTypeId="urn:microsoft.com/office/officeart/2005/8/quickstyle/simple1" qsCatId="simple" csTypeId="urn:microsoft.com/office/officeart/2005/8/colors/colorful1" csCatId="colorful" phldr="1"/>
      <dgm:spPr/>
      <dgm:t>
        <a:bodyPr/>
        <a:lstStyle/>
        <a:p>
          <a:endParaRPr lang="en-US"/>
        </a:p>
      </dgm:t>
    </dgm:pt>
    <dgm:pt modelId="{485C2B8C-859A-4C34-9674-5279FC4ED02D}">
      <dgm:prSet/>
      <dgm:spPr/>
      <dgm:t>
        <a:bodyPr/>
        <a:lstStyle/>
        <a:p>
          <a:r>
            <a:rPr lang="en-US" dirty="0">
              <a:latin typeface="Baskerville" panose="02020502070401020303" pitchFamily="18" charset="0"/>
              <a:ea typeface="Baskerville" panose="02020502070401020303" pitchFamily="18" charset="0"/>
            </a:rPr>
            <a:t>One of the major programs in our workshops will be focused on financial literacy. </a:t>
          </a:r>
        </a:p>
      </dgm:t>
    </dgm:pt>
    <dgm:pt modelId="{DBDF083F-970D-45B5-8B01-0CCB70DAD885}" type="parTrans" cxnId="{1838A244-3349-4695-97DE-43734E7A52CF}">
      <dgm:prSet/>
      <dgm:spPr/>
      <dgm:t>
        <a:bodyPr/>
        <a:lstStyle/>
        <a:p>
          <a:endParaRPr lang="en-US"/>
        </a:p>
      </dgm:t>
    </dgm:pt>
    <dgm:pt modelId="{0C6A75DE-2E4B-4109-A431-77176AB8AF56}" type="sibTrans" cxnId="{1838A244-3349-4695-97DE-43734E7A52CF}">
      <dgm:prSet/>
      <dgm:spPr/>
      <dgm:t>
        <a:bodyPr/>
        <a:lstStyle/>
        <a:p>
          <a:endParaRPr lang="en-US"/>
        </a:p>
      </dgm:t>
    </dgm:pt>
    <dgm:pt modelId="{25F77EF1-4DDA-4AF4-8582-66C0E17D2FA2}">
      <dgm:prSet/>
      <dgm:spPr/>
      <dgm:t>
        <a:bodyPr/>
        <a:lstStyle/>
        <a:p>
          <a:r>
            <a:rPr lang="en-US" dirty="0">
              <a:latin typeface="Baskerville" panose="02020502070401020303" pitchFamily="18" charset="0"/>
              <a:ea typeface="Baskerville" panose="02020502070401020303" pitchFamily="18" charset="0"/>
            </a:rPr>
            <a:t>Simply put, it is the financial knowledge to understand and implement a plan to save money, avoid a mountain of debt, and budget responsible. So, maybe it isn’t so simple after all. </a:t>
          </a:r>
        </a:p>
      </dgm:t>
    </dgm:pt>
    <dgm:pt modelId="{A6CFFBD7-D066-4CD8-A9C7-744886D9EBB3}" type="parTrans" cxnId="{64141C26-76A7-419C-A83B-453161F924D2}">
      <dgm:prSet/>
      <dgm:spPr/>
      <dgm:t>
        <a:bodyPr/>
        <a:lstStyle/>
        <a:p>
          <a:endParaRPr lang="en-US"/>
        </a:p>
      </dgm:t>
    </dgm:pt>
    <dgm:pt modelId="{EF846319-7635-4CEC-B91F-D8752A69B161}" type="sibTrans" cxnId="{64141C26-76A7-419C-A83B-453161F924D2}">
      <dgm:prSet/>
      <dgm:spPr/>
      <dgm:t>
        <a:bodyPr/>
        <a:lstStyle/>
        <a:p>
          <a:endParaRPr lang="en-US"/>
        </a:p>
      </dgm:t>
    </dgm:pt>
    <dgm:pt modelId="{D2C36E49-8682-4DAB-A0B6-676F4E394D6A}">
      <dgm:prSet/>
      <dgm:spPr>
        <a:solidFill>
          <a:schemeClr val="accent6">
            <a:lumMod val="75000"/>
          </a:schemeClr>
        </a:solidFill>
      </dgm:spPr>
      <dgm:t>
        <a:bodyPr/>
        <a:lstStyle/>
        <a:p>
          <a:r>
            <a:rPr lang="en-US" dirty="0">
              <a:latin typeface="Baskerville" panose="02020502070401020303" pitchFamily="18" charset="0"/>
              <a:ea typeface="Baskerville" panose="02020502070401020303" pitchFamily="18" charset="0"/>
            </a:rPr>
            <a:t>We must encourage an organic process in teaching the simple fact that life is harder when you spend more than you make. It can be as easy as writing out income and expenses, and as hard as cutting out the “fun stuff.”</a:t>
          </a:r>
        </a:p>
      </dgm:t>
    </dgm:pt>
    <dgm:pt modelId="{CB2DE441-059F-413E-B202-517A52BE7A7A}" type="parTrans" cxnId="{97CF13D2-D5CD-4734-A7ED-67C79940B6D4}">
      <dgm:prSet/>
      <dgm:spPr/>
      <dgm:t>
        <a:bodyPr/>
        <a:lstStyle/>
        <a:p>
          <a:endParaRPr lang="en-US"/>
        </a:p>
      </dgm:t>
    </dgm:pt>
    <dgm:pt modelId="{C9EEFEFF-6D3D-4872-ABC4-5498025B0329}" type="sibTrans" cxnId="{97CF13D2-D5CD-4734-A7ED-67C79940B6D4}">
      <dgm:prSet/>
      <dgm:spPr/>
      <dgm:t>
        <a:bodyPr/>
        <a:lstStyle/>
        <a:p>
          <a:endParaRPr lang="en-US"/>
        </a:p>
      </dgm:t>
    </dgm:pt>
    <dgm:pt modelId="{74968B6B-BE44-4CE5-8945-8AEB53E3E25A}">
      <dgm:prSet/>
      <dgm:spPr/>
      <dgm:t>
        <a:bodyPr/>
        <a:lstStyle/>
        <a:p>
          <a:r>
            <a:rPr lang="en-US" dirty="0">
              <a:latin typeface="Baskerville" panose="02020502070401020303" pitchFamily="18" charset="0"/>
              <a:ea typeface="Baskerville" panose="02020502070401020303" pitchFamily="18" charset="0"/>
            </a:rPr>
            <a:t>For most of us, this isn’t a “do as I say,” it must become a “do as I do!”</a:t>
          </a:r>
        </a:p>
      </dgm:t>
    </dgm:pt>
    <dgm:pt modelId="{3B581651-9D2F-46EB-BC77-D9D9E63EE537}" type="parTrans" cxnId="{09A8E3C9-CE77-43B5-B220-4939DA33C71B}">
      <dgm:prSet/>
      <dgm:spPr/>
      <dgm:t>
        <a:bodyPr/>
        <a:lstStyle/>
        <a:p>
          <a:endParaRPr lang="en-US"/>
        </a:p>
      </dgm:t>
    </dgm:pt>
    <dgm:pt modelId="{5C9FA650-4700-4C8A-BDC4-53BA09C21B25}" type="sibTrans" cxnId="{09A8E3C9-CE77-43B5-B220-4939DA33C71B}">
      <dgm:prSet/>
      <dgm:spPr/>
      <dgm:t>
        <a:bodyPr/>
        <a:lstStyle/>
        <a:p>
          <a:endParaRPr lang="en-US"/>
        </a:p>
      </dgm:t>
    </dgm:pt>
    <dgm:pt modelId="{56190C9B-135C-9C49-83F9-C21F6F0679A4}" type="pres">
      <dgm:prSet presAssocID="{C6F146B2-C573-44F0-8DA2-7CB491C7D9BB}" presName="matrix" presStyleCnt="0">
        <dgm:presLayoutVars>
          <dgm:chMax val="1"/>
          <dgm:dir/>
          <dgm:resizeHandles val="exact"/>
        </dgm:presLayoutVars>
      </dgm:prSet>
      <dgm:spPr/>
    </dgm:pt>
    <dgm:pt modelId="{E180878F-E5BE-2346-A172-893EADE39921}" type="pres">
      <dgm:prSet presAssocID="{C6F146B2-C573-44F0-8DA2-7CB491C7D9BB}" presName="diamond" presStyleLbl="bgShp" presStyleIdx="0" presStyleCnt="1"/>
      <dgm:spPr/>
    </dgm:pt>
    <dgm:pt modelId="{3BCABE01-6B3A-4A4D-8612-9997B79EFA87}" type="pres">
      <dgm:prSet presAssocID="{C6F146B2-C573-44F0-8DA2-7CB491C7D9BB}" presName="quad1" presStyleLbl="node1" presStyleIdx="0" presStyleCnt="4">
        <dgm:presLayoutVars>
          <dgm:chMax val="0"/>
          <dgm:chPref val="0"/>
          <dgm:bulletEnabled val="1"/>
        </dgm:presLayoutVars>
      </dgm:prSet>
      <dgm:spPr/>
    </dgm:pt>
    <dgm:pt modelId="{3CDD2CD5-F533-2C4F-995C-188C2F6B30D0}" type="pres">
      <dgm:prSet presAssocID="{C6F146B2-C573-44F0-8DA2-7CB491C7D9BB}" presName="quad2" presStyleLbl="node1" presStyleIdx="1" presStyleCnt="4">
        <dgm:presLayoutVars>
          <dgm:chMax val="0"/>
          <dgm:chPref val="0"/>
          <dgm:bulletEnabled val="1"/>
        </dgm:presLayoutVars>
      </dgm:prSet>
      <dgm:spPr/>
    </dgm:pt>
    <dgm:pt modelId="{382E873E-6A1A-D649-897E-CB8BD0950EA0}" type="pres">
      <dgm:prSet presAssocID="{C6F146B2-C573-44F0-8DA2-7CB491C7D9BB}" presName="quad3" presStyleLbl="node1" presStyleIdx="2" presStyleCnt="4">
        <dgm:presLayoutVars>
          <dgm:chMax val="0"/>
          <dgm:chPref val="0"/>
          <dgm:bulletEnabled val="1"/>
        </dgm:presLayoutVars>
      </dgm:prSet>
      <dgm:spPr/>
    </dgm:pt>
    <dgm:pt modelId="{BEC375B9-77B8-3349-BDF3-12E5D13A556E}" type="pres">
      <dgm:prSet presAssocID="{C6F146B2-C573-44F0-8DA2-7CB491C7D9BB}" presName="quad4" presStyleLbl="node1" presStyleIdx="3" presStyleCnt="4">
        <dgm:presLayoutVars>
          <dgm:chMax val="0"/>
          <dgm:chPref val="0"/>
          <dgm:bulletEnabled val="1"/>
        </dgm:presLayoutVars>
      </dgm:prSet>
      <dgm:spPr/>
    </dgm:pt>
  </dgm:ptLst>
  <dgm:cxnLst>
    <dgm:cxn modelId="{D7258815-2C9F-4548-BE51-4B632B27D16C}" type="presOf" srcId="{74968B6B-BE44-4CE5-8945-8AEB53E3E25A}" destId="{BEC375B9-77B8-3349-BDF3-12E5D13A556E}" srcOrd="0" destOrd="0" presId="urn:microsoft.com/office/officeart/2005/8/layout/matrix3"/>
    <dgm:cxn modelId="{64141C26-76A7-419C-A83B-453161F924D2}" srcId="{C6F146B2-C573-44F0-8DA2-7CB491C7D9BB}" destId="{25F77EF1-4DDA-4AF4-8582-66C0E17D2FA2}" srcOrd="1" destOrd="0" parTransId="{A6CFFBD7-D066-4CD8-A9C7-744886D9EBB3}" sibTransId="{EF846319-7635-4CEC-B91F-D8752A69B161}"/>
    <dgm:cxn modelId="{1838A244-3349-4695-97DE-43734E7A52CF}" srcId="{C6F146B2-C573-44F0-8DA2-7CB491C7D9BB}" destId="{485C2B8C-859A-4C34-9674-5279FC4ED02D}" srcOrd="0" destOrd="0" parTransId="{DBDF083F-970D-45B5-8B01-0CCB70DAD885}" sibTransId="{0C6A75DE-2E4B-4109-A431-77176AB8AF56}"/>
    <dgm:cxn modelId="{CB995447-E0B6-BF4A-B6FF-E5B3B609A8C2}" type="presOf" srcId="{25F77EF1-4DDA-4AF4-8582-66C0E17D2FA2}" destId="{3CDD2CD5-F533-2C4F-995C-188C2F6B30D0}" srcOrd="0" destOrd="0" presId="urn:microsoft.com/office/officeart/2005/8/layout/matrix3"/>
    <dgm:cxn modelId="{C99C9B68-4400-1E43-9E0E-D7819744BC59}" type="presOf" srcId="{C6F146B2-C573-44F0-8DA2-7CB491C7D9BB}" destId="{56190C9B-135C-9C49-83F9-C21F6F0679A4}" srcOrd="0" destOrd="0" presId="urn:microsoft.com/office/officeart/2005/8/layout/matrix3"/>
    <dgm:cxn modelId="{12EA58B1-D818-F34E-9E11-AA11F738ED01}" type="presOf" srcId="{485C2B8C-859A-4C34-9674-5279FC4ED02D}" destId="{3BCABE01-6B3A-4A4D-8612-9997B79EFA87}" srcOrd="0" destOrd="0" presId="urn:microsoft.com/office/officeart/2005/8/layout/matrix3"/>
    <dgm:cxn modelId="{AC157ABD-05C9-034F-9C3D-09EC012D43F1}" type="presOf" srcId="{D2C36E49-8682-4DAB-A0B6-676F4E394D6A}" destId="{382E873E-6A1A-D649-897E-CB8BD0950EA0}" srcOrd="0" destOrd="0" presId="urn:microsoft.com/office/officeart/2005/8/layout/matrix3"/>
    <dgm:cxn modelId="{09A8E3C9-CE77-43B5-B220-4939DA33C71B}" srcId="{C6F146B2-C573-44F0-8DA2-7CB491C7D9BB}" destId="{74968B6B-BE44-4CE5-8945-8AEB53E3E25A}" srcOrd="3" destOrd="0" parTransId="{3B581651-9D2F-46EB-BC77-D9D9E63EE537}" sibTransId="{5C9FA650-4700-4C8A-BDC4-53BA09C21B25}"/>
    <dgm:cxn modelId="{97CF13D2-D5CD-4734-A7ED-67C79940B6D4}" srcId="{C6F146B2-C573-44F0-8DA2-7CB491C7D9BB}" destId="{D2C36E49-8682-4DAB-A0B6-676F4E394D6A}" srcOrd="2" destOrd="0" parTransId="{CB2DE441-059F-413E-B202-517A52BE7A7A}" sibTransId="{C9EEFEFF-6D3D-4872-ABC4-5498025B0329}"/>
    <dgm:cxn modelId="{BF750971-204A-BB46-9593-F990EFC91039}" type="presParOf" srcId="{56190C9B-135C-9C49-83F9-C21F6F0679A4}" destId="{E180878F-E5BE-2346-A172-893EADE39921}" srcOrd="0" destOrd="0" presId="urn:microsoft.com/office/officeart/2005/8/layout/matrix3"/>
    <dgm:cxn modelId="{7EFF21A3-03E4-E041-80B2-432047A301BF}" type="presParOf" srcId="{56190C9B-135C-9C49-83F9-C21F6F0679A4}" destId="{3BCABE01-6B3A-4A4D-8612-9997B79EFA87}" srcOrd="1" destOrd="0" presId="urn:microsoft.com/office/officeart/2005/8/layout/matrix3"/>
    <dgm:cxn modelId="{5805673E-79AA-534E-AE8E-4061B59308E0}" type="presParOf" srcId="{56190C9B-135C-9C49-83F9-C21F6F0679A4}" destId="{3CDD2CD5-F533-2C4F-995C-188C2F6B30D0}" srcOrd="2" destOrd="0" presId="urn:microsoft.com/office/officeart/2005/8/layout/matrix3"/>
    <dgm:cxn modelId="{E023FC0A-D17F-704E-960A-4C40BA06276A}" type="presParOf" srcId="{56190C9B-135C-9C49-83F9-C21F6F0679A4}" destId="{382E873E-6A1A-D649-897E-CB8BD0950EA0}" srcOrd="3" destOrd="0" presId="urn:microsoft.com/office/officeart/2005/8/layout/matrix3"/>
    <dgm:cxn modelId="{DD7C4AEA-E264-E44D-BF66-291807B4D966}" type="presParOf" srcId="{56190C9B-135C-9C49-83F9-C21F6F0679A4}" destId="{BEC375B9-77B8-3349-BDF3-12E5D13A556E}" srcOrd="4" destOrd="0" presId="urn:microsoft.com/office/officeart/2005/8/layout/matrix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978D112-682D-4586-B8F7-3E851CFD8E05}">
      <dsp:nvSpPr>
        <dsp:cNvPr id="0" name=""/>
        <dsp:cNvSpPr/>
      </dsp:nvSpPr>
      <dsp:spPr>
        <a:xfrm>
          <a:off x="675930" y="986724"/>
          <a:ext cx="1264141" cy="1264141"/>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6002F8E-5D57-432D-A4C2-A313BC612BE7}">
      <dsp:nvSpPr>
        <dsp:cNvPr id="0" name=""/>
        <dsp:cNvSpPr/>
      </dsp:nvSpPr>
      <dsp:spPr>
        <a:xfrm>
          <a:off x="945337" y="1256131"/>
          <a:ext cx="725326" cy="72532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2D40858-1F4E-4DC9-B147-D5025DC83984}">
      <dsp:nvSpPr>
        <dsp:cNvPr id="0" name=""/>
        <dsp:cNvSpPr/>
      </dsp:nvSpPr>
      <dsp:spPr>
        <a:xfrm>
          <a:off x="271820" y="2644614"/>
          <a:ext cx="2072362"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defRPr cap="all"/>
          </a:pPr>
          <a:r>
            <a:rPr lang="en-US" sz="1100" b="1" kern="1200" dirty="0"/>
            <a:t>Community</a:t>
          </a:r>
          <a:r>
            <a:rPr lang="en-US" sz="1100" kern="1200" dirty="0"/>
            <a:t> | developing communities that promote growth, networking, and healthy relationships </a:t>
          </a:r>
        </a:p>
      </dsp:txBody>
      <dsp:txXfrm>
        <a:off x="271820" y="2644614"/>
        <a:ext cx="2072362" cy="720000"/>
      </dsp:txXfrm>
    </dsp:sp>
    <dsp:sp modelId="{3775F175-DA6B-4DD4-9133-1A29A99EE7C0}">
      <dsp:nvSpPr>
        <dsp:cNvPr id="0" name=""/>
        <dsp:cNvSpPr/>
      </dsp:nvSpPr>
      <dsp:spPr>
        <a:xfrm>
          <a:off x="3110956" y="986724"/>
          <a:ext cx="1264141" cy="1264141"/>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129F897-724E-4161-AA4E-602139C1B24D}">
      <dsp:nvSpPr>
        <dsp:cNvPr id="0" name=""/>
        <dsp:cNvSpPr/>
      </dsp:nvSpPr>
      <dsp:spPr>
        <a:xfrm>
          <a:off x="3380363" y="1256131"/>
          <a:ext cx="725326" cy="72532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93A1718-5824-4ADA-A394-89352ADD0817}">
      <dsp:nvSpPr>
        <dsp:cNvPr id="0" name=""/>
        <dsp:cNvSpPr/>
      </dsp:nvSpPr>
      <dsp:spPr>
        <a:xfrm>
          <a:off x="2706846" y="2644614"/>
          <a:ext cx="2072362"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defRPr cap="all"/>
          </a:pPr>
          <a:r>
            <a:rPr lang="en-US" sz="1100" b="1" kern="1200"/>
            <a:t>EDUCATION</a:t>
          </a:r>
          <a:r>
            <a:rPr lang="en-US" sz="1100" kern="1200"/>
            <a:t> | advancing in studies through college and certificated programs </a:t>
          </a:r>
        </a:p>
      </dsp:txBody>
      <dsp:txXfrm>
        <a:off x="2706846" y="2644614"/>
        <a:ext cx="2072362" cy="720000"/>
      </dsp:txXfrm>
    </dsp:sp>
    <dsp:sp modelId="{3931FF72-0E08-43A0-88F7-B2B78DBD353F}">
      <dsp:nvSpPr>
        <dsp:cNvPr id="0" name=""/>
        <dsp:cNvSpPr/>
      </dsp:nvSpPr>
      <dsp:spPr>
        <a:xfrm>
          <a:off x="5545982" y="986724"/>
          <a:ext cx="1264141" cy="1264141"/>
        </a:xfrm>
        <a:prstGeom prst="ellipse">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8E3E08B-3D91-49E4-86F2-A772D69370C5}">
      <dsp:nvSpPr>
        <dsp:cNvPr id="0" name=""/>
        <dsp:cNvSpPr/>
      </dsp:nvSpPr>
      <dsp:spPr>
        <a:xfrm>
          <a:off x="5815389" y="1256131"/>
          <a:ext cx="725326" cy="725326"/>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4A941EB-72C6-4730-8070-D6015D92CE2B}">
      <dsp:nvSpPr>
        <dsp:cNvPr id="0" name=""/>
        <dsp:cNvSpPr/>
      </dsp:nvSpPr>
      <dsp:spPr>
        <a:xfrm>
          <a:off x="5141872" y="2644614"/>
          <a:ext cx="2072362"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defRPr cap="all"/>
          </a:pPr>
          <a:r>
            <a:rPr lang="en-US" sz="1100" b="1" kern="1200"/>
            <a:t>OPPORTUNITY</a:t>
          </a:r>
          <a:r>
            <a:rPr lang="en-US" sz="1100" kern="1200"/>
            <a:t> | gaining transferable job skills in internships, training, and employment</a:t>
          </a:r>
        </a:p>
      </dsp:txBody>
      <dsp:txXfrm>
        <a:off x="5141872" y="2644614"/>
        <a:ext cx="2072362" cy="720000"/>
      </dsp:txXfrm>
    </dsp:sp>
    <dsp:sp modelId="{C2D6236E-3950-4258-B1B3-1DCA61C45EC8}">
      <dsp:nvSpPr>
        <dsp:cNvPr id="0" name=""/>
        <dsp:cNvSpPr/>
      </dsp:nvSpPr>
      <dsp:spPr>
        <a:xfrm>
          <a:off x="8278268" y="986724"/>
          <a:ext cx="1264141" cy="1264141"/>
        </a:xfrm>
        <a:prstGeom prst="ellipse">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928E59D-8362-4E84-8FB1-EB0AB0041A04}">
      <dsp:nvSpPr>
        <dsp:cNvPr id="0" name=""/>
        <dsp:cNvSpPr/>
      </dsp:nvSpPr>
      <dsp:spPr>
        <a:xfrm>
          <a:off x="8547675" y="1256131"/>
          <a:ext cx="725326" cy="725326"/>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088195C-9FE6-47D5-954B-4DBCF38FD968}">
      <dsp:nvSpPr>
        <dsp:cNvPr id="0" name=""/>
        <dsp:cNvSpPr/>
      </dsp:nvSpPr>
      <dsp:spPr>
        <a:xfrm>
          <a:off x="7576897" y="2644614"/>
          <a:ext cx="2666881"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defRPr cap="all"/>
          </a:pPr>
          <a:r>
            <a:rPr lang="en-US" sz="1100" b="1" kern="1200" dirty="0"/>
            <a:t>SERVICE</a:t>
          </a:r>
          <a:r>
            <a:rPr lang="en-US" sz="1100" kern="1200" dirty="0"/>
            <a:t> | serving peers and volunteering as a mentor to encourage goal accomplishment </a:t>
          </a:r>
        </a:p>
      </dsp:txBody>
      <dsp:txXfrm>
        <a:off x="7576897" y="2644614"/>
        <a:ext cx="2666881" cy="7200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872BE2B-4F1B-9C45-B4AC-FDBEAEBFCA80}">
      <dsp:nvSpPr>
        <dsp:cNvPr id="0" name=""/>
        <dsp:cNvSpPr/>
      </dsp:nvSpPr>
      <dsp:spPr>
        <a:xfrm>
          <a:off x="0" y="525133"/>
          <a:ext cx="6513603" cy="831599"/>
        </a:xfrm>
        <a:prstGeom prst="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EC562C1-E04A-0B46-9F20-0D765A6D47FB}">
      <dsp:nvSpPr>
        <dsp:cNvPr id="0" name=""/>
        <dsp:cNvSpPr/>
      </dsp:nvSpPr>
      <dsp:spPr>
        <a:xfrm>
          <a:off x="325680" y="38053"/>
          <a:ext cx="4559522" cy="97416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2339" tIns="0" rIns="172339" bIns="0" numCol="1" spcCol="1270" anchor="ctr" anchorCtr="0">
          <a:noAutofit/>
        </a:bodyPr>
        <a:lstStyle/>
        <a:p>
          <a:pPr marL="0" lvl="0" indent="0" algn="l" defTabSz="1466850">
            <a:lnSpc>
              <a:spcPct val="90000"/>
            </a:lnSpc>
            <a:spcBef>
              <a:spcPct val="0"/>
            </a:spcBef>
            <a:spcAft>
              <a:spcPct val="35000"/>
            </a:spcAft>
            <a:buNone/>
          </a:pPr>
          <a:r>
            <a:rPr lang="en-US" sz="3300" kern="1200" dirty="0">
              <a:latin typeface="Baskerville" panose="02020502070401020303" pitchFamily="18" charset="0"/>
              <a:ea typeface="Baskerville" panose="02020502070401020303" pitchFamily="18" charset="0"/>
            </a:rPr>
            <a:t>Advocacy</a:t>
          </a:r>
        </a:p>
      </dsp:txBody>
      <dsp:txXfrm>
        <a:off x="373235" y="85608"/>
        <a:ext cx="4464412" cy="879050"/>
      </dsp:txXfrm>
    </dsp:sp>
    <dsp:sp modelId="{525DB3CF-6A13-BD45-8099-2BF713EEAB8E}">
      <dsp:nvSpPr>
        <dsp:cNvPr id="0" name=""/>
        <dsp:cNvSpPr/>
      </dsp:nvSpPr>
      <dsp:spPr>
        <a:xfrm>
          <a:off x="0" y="2022013"/>
          <a:ext cx="6513603" cy="831599"/>
        </a:xfrm>
        <a:prstGeom prst="rect">
          <a:avLst/>
        </a:prstGeom>
        <a:solidFill>
          <a:schemeClr val="lt1">
            <a:alpha val="90000"/>
            <a:hueOff val="0"/>
            <a:satOff val="0"/>
            <a:lumOff val="0"/>
            <a:alphaOff val="0"/>
          </a:schemeClr>
        </a:solidFill>
        <a:ln w="12700" cap="flat" cmpd="sng" algn="ctr">
          <a:solidFill>
            <a:schemeClr val="accent2">
              <a:hueOff val="-485121"/>
              <a:satOff val="-27976"/>
              <a:lumOff val="2876"/>
              <a:alphaOff val="0"/>
            </a:schemeClr>
          </a:solidFill>
          <a:prstDash val="solid"/>
          <a:miter lim="800000"/>
        </a:ln>
        <a:effectLst/>
      </dsp:spPr>
      <dsp:style>
        <a:lnRef idx="2">
          <a:scrgbClr r="0" g="0" b="0"/>
        </a:lnRef>
        <a:fillRef idx="1">
          <a:scrgbClr r="0" g="0" b="0"/>
        </a:fillRef>
        <a:effectRef idx="0">
          <a:scrgbClr r="0" g="0" b="0"/>
        </a:effectRef>
        <a:fontRef idx="minor"/>
      </dsp:style>
    </dsp:sp>
    <dsp:sp modelId="{725B0443-CD48-2F45-ABA8-A7F41D08B6B2}">
      <dsp:nvSpPr>
        <dsp:cNvPr id="0" name=""/>
        <dsp:cNvSpPr/>
      </dsp:nvSpPr>
      <dsp:spPr>
        <a:xfrm>
          <a:off x="325680" y="1534933"/>
          <a:ext cx="4559522" cy="974160"/>
        </a:xfrm>
        <a:prstGeom prst="roundRect">
          <a:avLst/>
        </a:prstGeom>
        <a:solidFill>
          <a:schemeClr val="accent2">
            <a:hueOff val="-485121"/>
            <a:satOff val="-27976"/>
            <a:lumOff val="287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2339" tIns="0" rIns="172339" bIns="0" numCol="1" spcCol="1270" anchor="ctr" anchorCtr="0">
          <a:noAutofit/>
        </a:bodyPr>
        <a:lstStyle/>
        <a:p>
          <a:pPr marL="0" lvl="0" indent="0" algn="l" defTabSz="1466850">
            <a:lnSpc>
              <a:spcPct val="90000"/>
            </a:lnSpc>
            <a:spcBef>
              <a:spcPct val="0"/>
            </a:spcBef>
            <a:spcAft>
              <a:spcPct val="35000"/>
            </a:spcAft>
            <a:buNone/>
          </a:pPr>
          <a:r>
            <a:rPr lang="en-US" sz="3300" kern="1200" dirty="0">
              <a:latin typeface="Baskerville" panose="02020502070401020303" pitchFamily="18" charset="0"/>
              <a:ea typeface="Baskerville" panose="02020502070401020303" pitchFamily="18" charset="0"/>
            </a:rPr>
            <a:t>Community</a:t>
          </a:r>
        </a:p>
      </dsp:txBody>
      <dsp:txXfrm>
        <a:off x="373235" y="1582488"/>
        <a:ext cx="4464412" cy="879050"/>
      </dsp:txXfrm>
    </dsp:sp>
    <dsp:sp modelId="{42E933C1-AE6C-714C-B6B8-ACBF84D1E52C}">
      <dsp:nvSpPr>
        <dsp:cNvPr id="0" name=""/>
        <dsp:cNvSpPr/>
      </dsp:nvSpPr>
      <dsp:spPr>
        <a:xfrm>
          <a:off x="0" y="3518893"/>
          <a:ext cx="6513603" cy="831599"/>
        </a:xfrm>
        <a:prstGeom prst="rect">
          <a:avLst/>
        </a:prstGeom>
        <a:solidFill>
          <a:schemeClr val="lt1">
            <a:alpha val="90000"/>
            <a:hueOff val="0"/>
            <a:satOff val="0"/>
            <a:lumOff val="0"/>
            <a:alphaOff val="0"/>
          </a:schemeClr>
        </a:solidFill>
        <a:ln w="12700" cap="flat" cmpd="sng" algn="ctr">
          <a:solidFill>
            <a:schemeClr val="accent2">
              <a:hueOff val="-970242"/>
              <a:satOff val="-55952"/>
              <a:lumOff val="5752"/>
              <a:alphaOff val="0"/>
            </a:schemeClr>
          </a:solidFill>
          <a:prstDash val="solid"/>
          <a:miter lim="800000"/>
        </a:ln>
        <a:effectLst/>
      </dsp:spPr>
      <dsp:style>
        <a:lnRef idx="2">
          <a:scrgbClr r="0" g="0" b="0"/>
        </a:lnRef>
        <a:fillRef idx="1">
          <a:scrgbClr r="0" g="0" b="0"/>
        </a:fillRef>
        <a:effectRef idx="0">
          <a:scrgbClr r="0" g="0" b="0"/>
        </a:effectRef>
        <a:fontRef idx="minor"/>
      </dsp:style>
    </dsp:sp>
    <dsp:sp modelId="{5BA12A1C-BE6E-5A41-837B-0FEAA7C683DE}">
      <dsp:nvSpPr>
        <dsp:cNvPr id="0" name=""/>
        <dsp:cNvSpPr/>
      </dsp:nvSpPr>
      <dsp:spPr>
        <a:xfrm>
          <a:off x="325680" y="3031813"/>
          <a:ext cx="4559522" cy="974160"/>
        </a:xfrm>
        <a:prstGeom prst="roundRect">
          <a:avLst/>
        </a:prstGeom>
        <a:solidFill>
          <a:schemeClr val="accent2">
            <a:hueOff val="-970242"/>
            <a:satOff val="-55952"/>
            <a:lumOff val="575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2339" tIns="0" rIns="172339" bIns="0" numCol="1" spcCol="1270" anchor="ctr" anchorCtr="0">
          <a:noAutofit/>
        </a:bodyPr>
        <a:lstStyle/>
        <a:p>
          <a:pPr marL="0" lvl="0" indent="0" algn="l" defTabSz="1466850">
            <a:lnSpc>
              <a:spcPct val="90000"/>
            </a:lnSpc>
            <a:spcBef>
              <a:spcPct val="0"/>
            </a:spcBef>
            <a:spcAft>
              <a:spcPct val="35000"/>
            </a:spcAft>
            <a:buNone/>
          </a:pPr>
          <a:r>
            <a:rPr lang="en-US" sz="3300" kern="1200" dirty="0">
              <a:latin typeface="Baskerville" panose="02020502070401020303" pitchFamily="18" charset="0"/>
              <a:ea typeface="Baskerville" panose="02020502070401020303" pitchFamily="18" charset="0"/>
            </a:rPr>
            <a:t>Workshops</a:t>
          </a:r>
        </a:p>
      </dsp:txBody>
      <dsp:txXfrm>
        <a:off x="373235" y="3079368"/>
        <a:ext cx="4464412" cy="879050"/>
      </dsp:txXfrm>
    </dsp:sp>
    <dsp:sp modelId="{5FA89B3F-BE0D-734F-97A7-A02A042FD59C}">
      <dsp:nvSpPr>
        <dsp:cNvPr id="0" name=""/>
        <dsp:cNvSpPr/>
      </dsp:nvSpPr>
      <dsp:spPr>
        <a:xfrm>
          <a:off x="0" y="5015773"/>
          <a:ext cx="6513603" cy="831599"/>
        </a:xfrm>
        <a:prstGeom prst="rect">
          <a:avLst/>
        </a:prstGeom>
        <a:solidFill>
          <a:schemeClr val="lt1">
            <a:alpha val="90000"/>
            <a:hueOff val="0"/>
            <a:satOff val="0"/>
            <a:lumOff val="0"/>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dsp:style>
    </dsp:sp>
    <dsp:sp modelId="{D973A958-1126-4142-9301-606CC310F89C}">
      <dsp:nvSpPr>
        <dsp:cNvPr id="0" name=""/>
        <dsp:cNvSpPr/>
      </dsp:nvSpPr>
      <dsp:spPr>
        <a:xfrm>
          <a:off x="325680" y="4528693"/>
          <a:ext cx="4559522" cy="974160"/>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2339" tIns="0" rIns="172339" bIns="0" numCol="1" spcCol="1270" anchor="ctr" anchorCtr="0">
          <a:noAutofit/>
        </a:bodyPr>
        <a:lstStyle/>
        <a:p>
          <a:pPr marL="0" lvl="0" indent="0" algn="l" defTabSz="1466850">
            <a:lnSpc>
              <a:spcPct val="90000"/>
            </a:lnSpc>
            <a:spcBef>
              <a:spcPct val="0"/>
            </a:spcBef>
            <a:spcAft>
              <a:spcPct val="35000"/>
            </a:spcAft>
            <a:buNone/>
          </a:pPr>
          <a:r>
            <a:rPr lang="en-US" sz="3300" kern="1200" dirty="0">
              <a:latin typeface="Baskerville" panose="02020502070401020303" pitchFamily="18" charset="0"/>
              <a:ea typeface="Baskerville" panose="02020502070401020303" pitchFamily="18" charset="0"/>
            </a:rPr>
            <a:t>Support</a:t>
          </a:r>
        </a:p>
      </dsp:txBody>
      <dsp:txXfrm>
        <a:off x="373235" y="4576248"/>
        <a:ext cx="4464412" cy="87905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4821F7-6509-482D-9545-8C4DB92F7762}">
      <dsp:nvSpPr>
        <dsp:cNvPr id="0" name=""/>
        <dsp:cNvSpPr/>
      </dsp:nvSpPr>
      <dsp:spPr>
        <a:xfrm>
          <a:off x="0" y="2442"/>
          <a:ext cx="6513603" cy="1238008"/>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C69836E-481A-4EF7-B054-E0018310C3D0}">
      <dsp:nvSpPr>
        <dsp:cNvPr id="0" name=""/>
        <dsp:cNvSpPr/>
      </dsp:nvSpPr>
      <dsp:spPr>
        <a:xfrm>
          <a:off x="374497" y="280994"/>
          <a:ext cx="680904" cy="680904"/>
        </a:xfrm>
        <a:prstGeom prst="rect">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C14F673-415F-4C53-97BC-2F86406124B4}">
      <dsp:nvSpPr>
        <dsp:cNvPr id="0" name=""/>
        <dsp:cNvSpPr/>
      </dsp:nvSpPr>
      <dsp:spPr>
        <a:xfrm>
          <a:off x="1429899" y="2442"/>
          <a:ext cx="5083704" cy="12380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023" tIns="131023" rIns="131023" bIns="131023" numCol="1" spcCol="1270" anchor="ctr" anchorCtr="0">
          <a:noAutofit/>
        </a:bodyPr>
        <a:lstStyle/>
        <a:p>
          <a:pPr marL="0" lvl="0" indent="0" algn="l" defTabSz="755650">
            <a:lnSpc>
              <a:spcPct val="100000"/>
            </a:lnSpc>
            <a:spcBef>
              <a:spcPct val="0"/>
            </a:spcBef>
            <a:spcAft>
              <a:spcPct val="35000"/>
            </a:spcAft>
            <a:buNone/>
          </a:pPr>
          <a:r>
            <a:rPr lang="en-US" sz="1700" kern="1200" dirty="0">
              <a:latin typeface="Baskerville" panose="02020502070401020303" pitchFamily="18" charset="0"/>
              <a:ea typeface="Baskerville" panose="02020502070401020303" pitchFamily="18" charset="0"/>
            </a:rPr>
            <a:t>The hardest point in the transition can be deciding which direction to go from a foster home, group home, or other child welfare arrangement.</a:t>
          </a:r>
        </a:p>
      </dsp:txBody>
      <dsp:txXfrm>
        <a:off x="1429899" y="2442"/>
        <a:ext cx="5083704" cy="1238008"/>
      </dsp:txXfrm>
    </dsp:sp>
    <dsp:sp modelId="{503433D7-2163-4544-8BD3-D4FA638815C6}">
      <dsp:nvSpPr>
        <dsp:cNvPr id="0" name=""/>
        <dsp:cNvSpPr/>
      </dsp:nvSpPr>
      <dsp:spPr>
        <a:xfrm>
          <a:off x="0" y="1549953"/>
          <a:ext cx="6513603" cy="1238008"/>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01A2CAE-6761-418A-93FA-4FA26F9309B7}">
      <dsp:nvSpPr>
        <dsp:cNvPr id="0" name=""/>
        <dsp:cNvSpPr/>
      </dsp:nvSpPr>
      <dsp:spPr>
        <a:xfrm>
          <a:off x="374497" y="1828505"/>
          <a:ext cx="680904" cy="68090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4D83EF4B-6889-4913-ABE6-ECBE004E2588}">
      <dsp:nvSpPr>
        <dsp:cNvPr id="0" name=""/>
        <dsp:cNvSpPr/>
      </dsp:nvSpPr>
      <dsp:spPr>
        <a:xfrm>
          <a:off x="1429899" y="1549953"/>
          <a:ext cx="5083704" cy="12380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023" tIns="131023" rIns="131023" bIns="131023" numCol="1" spcCol="1270" anchor="ctr" anchorCtr="0">
          <a:noAutofit/>
        </a:bodyPr>
        <a:lstStyle/>
        <a:p>
          <a:pPr marL="0" lvl="0" indent="0" algn="l" defTabSz="755650">
            <a:lnSpc>
              <a:spcPct val="100000"/>
            </a:lnSpc>
            <a:spcBef>
              <a:spcPct val="0"/>
            </a:spcBef>
            <a:spcAft>
              <a:spcPct val="35000"/>
            </a:spcAft>
            <a:buNone/>
          </a:pPr>
          <a:r>
            <a:rPr lang="en-US" sz="1700" kern="1200" dirty="0">
              <a:latin typeface="Baskerville" panose="02020502070401020303" pitchFamily="18" charset="0"/>
              <a:ea typeface="Baskerville" panose="02020502070401020303" pitchFamily="18" charset="0"/>
            </a:rPr>
            <a:t>The most common need is food, housing, and employment while being independent.</a:t>
          </a:r>
        </a:p>
      </dsp:txBody>
      <dsp:txXfrm>
        <a:off x="1429899" y="1549953"/>
        <a:ext cx="5083704" cy="1238008"/>
      </dsp:txXfrm>
    </dsp:sp>
    <dsp:sp modelId="{35E7206F-2463-4679-8322-AFA563B1931F}">
      <dsp:nvSpPr>
        <dsp:cNvPr id="0" name=""/>
        <dsp:cNvSpPr/>
      </dsp:nvSpPr>
      <dsp:spPr>
        <a:xfrm>
          <a:off x="0" y="3097464"/>
          <a:ext cx="6513603" cy="1238008"/>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B910F5A-69AF-453C-916C-6A92D16AEE28}">
      <dsp:nvSpPr>
        <dsp:cNvPr id="0" name=""/>
        <dsp:cNvSpPr/>
      </dsp:nvSpPr>
      <dsp:spPr>
        <a:xfrm>
          <a:off x="374497" y="3376015"/>
          <a:ext cx="680904" cy="680904"/>
        </a:xfrm>
        <a:prstGeom prst="rect">
          <a:avLst/>
        </a:prstGeom>
        <a:blipFill>
          <a:blip xmlns:r="http://schemas.openxmlformats.org/officeDocument/2006/relationships" r:embed="rId5">
            <a:extLst>
              <a:ext uri="{96DAC541-7B7A-43D3-8B79-37D633B846F1}">
                <asvg:svgBlip xmlns:asvg="http://schemas.microsoft.com/office/drawing/2016/SVG/main" r:embed="rId6"/>
              </a:ext>
            </a:extLst>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D5FDA0D-A758-4CD1-9AA4-A350E706A2E8}">
      <dsp:nvSpPr>
        <dsp:cNvPr id="0" name=""/>
        <dsp:cNvSpPr/>
      </dsp:nvSpPr>
      <dsp:spPr>
        <a:xfrm>
          <a:off x="1429899" y="3097464"/>
          <a:ext cx="5083704" cy="12380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023" tIns="131023" rIns="131023" bIns="131023" numCol="1" spcCol="1270" anchor="ctr" anchorCtr="0">
          <a:noAutofit/>
        </a:bodyPr>
        <a:lstStyle/>
        <a:p>
          <a:pPr marL="0" lvl="0" indent="0" algn="l" defTabSz="755650">
            <a:lnSpc>
              <a:spcPct val="100000"/>
            </a:lnSpc>
            <a:spcBef>
              <a:spcPct val="0"/>
            </a:spcBef>
            <a:spcAft>
              <a:spcPct val="35000"/>
            </a:spcAft>
            <a:buNone/>
          </a:pPr>
          <a:r>
            <a:rPr lang="en-US" sz="1700" kern="1200" dirty="0">
              <a:latin typeface="Baskerville" panose="02020502070401020303" pitchFamily="18" charset="0"/>
              <a:ea typeface="Baskerville" panose="02020502070401020303" pitchFamily="18" charset="0"/>
            </a:rPr>
            <a:t>These are basic, but a person also needs support from a church, friends, family, and encouragement. Someone that will stick around during this new phase. </a:t>
          </a:r>
        </a:p>
      </dsp:txBody>
      <dsp:txXfrm>
        <a:off x="1429899" y="3097464"/>
        <a:ext cx="5083704" cy="1238008"/>
      </dsp:txXfrm>
    </dsp:sp>
    <dsp:sp modelId="{E2C4DD0B-76C6-41D7-87F7-C3D1DE19FB2C}">
      <dsp:nvSpPr>
        <dsp:cNvPr id="0" name=""/>
        <dsp:cNvSpPr/>
      </dsp:nvSpPr>
      <dsp:spPr>
        <a:xfrm>
          <a:off x="0" y="4644974"/>
          <a:ext cx="6513603" cy="1238008"/>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6DF14FE-6009-470A-A165-829F59A112E3}">
      <dsp:nvSpPr>
        <dsp:cNvPr id="0" name=""/>
        <dsp:cNvSpPr/>
      </dsp:nvSpPr>
      <dsp:spPr>
        <a:xfrm>
          <a:off x="374497" y="4923526"/>
          <a:ext cx="680904" cy="680904"/>
        </a:xfrm>
        <a:prstGeom prst="rect">
          <a:avLst/>
        </a:prstGeom>
        <a:blipFill>
          <a:blip xmlns:r="http://schemas.openxmlformats.org/officeDocument/2006/relationships" r:embed="rId7">
            <a:extLst>
              <a:ext uri="{96DAC541-7B7A-43D3-8B79-37D633B846F1}">
                <asvg:svgBlip xmlns:asvg="http://schemas.microsoft.com/office/drawing/2016/SVG/main" r:embed="rId8"/>
              </a:ext>
            </a:extLst>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82A15B7-4D74-43F8-951B-83555631EA82}">
      <dsp:nvSpPr>
        <dsp:cNvPr id="0" name=""/>
        <dsp:cNvSpPr/>
      </dsp:nvSpPr>
      <dsp:spPr>
        <a:xfrm>
          <a:off x="1429899" y="4644974"/>
          <a:ext cx="5083704" cy="12380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023" tIns="131023" rIns="131023" bIns="131023" numCol="1" spcCol="1270" anchor="ctr" anchorCtr="0">
          <a:noAutofit/>
        </a:bodyPr>
        <a:lstStyle/>
        <a:p>
          <a:pPr marL="0" lvl="0" indent="0" algn="l" defTabSz="755650">
            <a:lnSpc>
              <a:spcPct val="100000"/>
            </a:lnSpc>
            <a:spcBef>
              <a:spcPct val="0"/>
            </a:spcBef>
            <a:spcAft>
              <a:spcPct val="35000"/>
            </a:spcAft>
            <a:buNone/>
          </a:pPr>
          <a:r>
            <a:rPr lang="en-US" sz="1700" kern="1200" dirty="0">
              <a:latin typeface="Baskerville" panose="02020502070401020303" pitchFamily="18" charset="0"/>
              <a:ea typeface="Baskerville" panose="02020502070401020303" pitchFamily="18" charset="0"/>
            </a:rPr>
            <a:t>Financial Literacy! Financial Literacy! Financial Literacy!</a:t>
          </a:r>
        </a:p>
      </dsp:txBody>
      <dsp:txXfrm>
        <a:off x="1429899" y="4644974"/>
        <a:ext cx="5083704" cy="123800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180878F-E5BE-2346-A172-893EADE39921}">
      <dsp:nvSpPr>
        <dsp:cNvPr id="0" name=""/>
        <dsp:cNvSpPr/>
      </dsp:nvSpPr>
      <dsp:spPr>
        <a:xfrm>
          <a:off x="258762" y="0"/>
          <a:ext cx="5572125" cy="5572125"/>
        </a:xfrm>
        <a:prstGeom prst="diamond">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BCABE01-6B3A-4A4D-8612-9997B79EFA87}">
      <dsp:nvSpPr>
        <dsp:cNvPr id="0" name=""/>
        <dsp:cNvSpPr/>
      </dsp:nvSpPr>
      <dsp:spPr>
        <a:xfrm>
          <a:off x="788114" y="529351"/>
          <a:ext cx="2173128" cy="2173128"/>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latin typeface="Baskerville" panose="02020502070401020303" pitchFamily="18" charset="0"/>
              <a:ea typeface="Baskerville" panose="02020502070401020303" pitchFamily="18" charset="0"/>
            </a:rPr>
            <a:t>One of the major programs in our workshops will be focused on financial literacy. </a:t>
          </a:r>
        </a:p>
      </dsp:txBody>
      <dsp:txXfrm>
        <a:off x="894197" y="635434"/>
        <a:ext cx="1960962" cy="1960962"/>
      </dsp:txXfrm>
    </dsp:sp>
    <dsp:sp modelId="{3CDD2CD5-F533-2C4F-995C-188C2F6B30D0}">
      <dsp:nvSpPr>
        <dsp:cNvPr id="0" name=""/>
        <dsp:cNvSpPr/>
      </dsp:nvSpPr>
      <dsp:spPr>
        <a:xfrm>
          <a:off x="3128406" y="529351"/>
          <a:ext cx="2173128" cy="2173128"/>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latin typeface="Baskerville" panose="02020502070401020303" pitchFamily="18" charset="0"/>
              <a:ea typeface="Baskerville" panose="02020502070401020303" pitchFamily="18" charset="0"/>
            </a:rPr>
            <a:t>Simply put, it is the financial knowledge to understand and implement a plan to save money, avoid a mountain of debt, and budget responsible. So, maybe it isn’t so simple after all. </a:t>
          </a:r>
        </a:p>
      </dsp:txBody>
      <dsp:txXfrm>
        <a:off x="3234489" y="635434"/>
        <a:ext cx="1960962" cy="1960962"/>
      </dsp:txXfrm>
    </dsp:sp>
    <dsp:sp modelId="{382E873E-6A1A-D649-897E-CB8BD0950EA0}">
      <dsp:nvSpPr>
        <dsp:cNvPr id="0" name=""/>
        <dsp:cNvSpPr/>
      </dsp:nvSpPr>
      <dsp:spPr>
        <a:xfrm>
          <a:off x="788114" y="2869644"/>
          <a:ext cx="2173128" cy="2173128"/>
        </a:xfrm>
        <a:prstGeom prst="roundRect">
          <a:avLst/>
        </a:prstGeom>
        <a:solidFill>
          <a:schemeClr val="accent6">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latin typeface="Baskerville" panose="02020502070401020303" pitchFamily="18" charset="0"/>
              <a:ea typeface="Baskerville" panose="02020502070401020303" pitchFamily="18" charset="0"/>
            </a:rPr>
            <a:t>We must encourage an organic process in teaching the simple fact that life is harder when you spend more than you make. It can be as easy as writing out income and expenses, and as hard as cutting out the “fun stuff.”</a:t>
          </a:r>
        </a:p>
      </dsp:txBody>
      <dsp:txXfrm>
        <a:off x="894197" y="2975727"/>
        <a:ext cx="1960962" cy="1960962"/>
      </dsp:txXfrm>
    </dsp:sp>
    <dsp:sp modelId="{BEC375B9-77B8-3349-BDF3-12E5D13A556E}">
      <dsp:nvSpPr>
        <dsp:cNvPr id="0" name=""/>
        <dsp:cNvSpPr/>
      </dsp:nvSpPr>
      <dsp:spPr>
        <a:xfrm>
          <a:off x="3128406" y="2869644"/>
          <a:ext cx="2173128" cy="2173128"/>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latin typeface="Baskerville" panose="02020502070401020303" pitchFamily="18" charset="0"/>
              <a:ea typeface="Baskerville" panose="02020502070401020303" pitchFamily="18" charset="0"/>
            </a:rPr>
            <a:t>For most of us, this isn’t a “do as I say,” it must become a “do as I do!”</a:t>
          </a:r>
        </a:p>
      </dsp:txBody>
      <dsp:txXfrm>
        <a:off x="3234489" y="2975727"/>
        <a:ext cx="1960962" cy="1960962"/>
      </dsp:txXfrm>
    </dsp:sp>
  </dsp:spTree>
</dsp:drawing>
</file>

<file path=ppt/diagrams/layout1.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4.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4600787-07AD-2847-AF10-82A4E7813CC4}" type="datetimeFigureOut">
              <a:rPr lang="en-US" smtClean="0"/>
              <a:t>9/2/22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642C564-9900-9646-B732-098705E89408}" type="slidenum">
              <a:rPr lang="en-US" smtClean="0"/>
              <a:t>‹#›</a:t>
            </a:fld>
            <a:endParaRPr lang="en-US"/>
          </a:p>
        </p:txBody>
      </p:sp>
    </p:spTree>
    <p:extLst>
      <p:ext uri="{BB962C8B-B14F-4D97-AF65-F5344CB8AC3E}">
        <p14:creationId xmlns:p14="http://schemas.microsoft.com/office/powerpoint/2010/main" val="32843438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Introduction</a:t>
            </a:r>
          </a:p>
        </p:txBody>
      </p:sp>
      <p:sp>
        <p:nvSpPr>
          <p:cNvPr id="4" name="Slide Number Placeholder 3"/>
          <p:cNvSpPr>
            <a:spLocks noGrp="1"/>
          </p:cNvSpPr>
          <p:nvPr>
            <p:ph type="sldNum" sz="quarter" idx="5"/>
          </p:nvPr>
        </p:nvSpPr>
        <p:spPr/>
        <p:txBody>
          <a:bodyPr/>
          <a:lstStyle/>
          <a:p>
            <a:fld id="{D642C564-9900-9646-B732-098705E89408}" type="slidenum">
              <a:rPr lang="en-US" smtClean="0"/>
              <a:t>1</a:t>
            </a:fld>
            <a:endParaRPr lang="en-US"/>
          </a:p>
        </p:txBody>
      </p:sp>
    </p:spTree>
    <p:extLst>
      <p:ext uri="{BB962C8B-B14F-4D97-AF65-F5344CB8AC3E}">
        <p14:creationId xmlns:p14="http://schemas.microsoft.com/office/powerpoint/2010/main" val="39209003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solidFill>
                  <a:srgbClr val="000000"/>
                </a:solidFill>
                <a:latin typeface="Baskerville" panose="02020502070401020303" pitchFamily="18" charset="0"/>
                <a:ea typeface="Baskerville" panose="02020502070401020303" pitchFamily="18" charset="0"/>
              </a:rPr>
              <a:t>We are a skill-building, professional organization that focuses on succeeding through community and relational support. We aim to equip foster youth to plan ahead for a better future. Our workshops span from attaining transferrable job skills and a good work ethic to providing mentors and healthy relational support. We want to empower a generation of foster youth who will embrace education and careers in the legal sector, especially advocacy, and other fields. The law is a unique avenue for rising above circumstances and righting the wrongs that exist in our lives. By building skills, youth will be able to excel as a professional, while maintaining a grasp on the most basic life skills. </a:t>
            </a:r>
            <a:endParaRPr lang="en-US" dirty="0"/>
          </a:p>
        </p:txBody>
      </p:sp>
      <p:sp>
        <p:nvSpPr>
          <p:cNvPr id="4" name="Slide Number Placeholder 3"/>
          <p:cNvSpPr>
            <a:spLocks noGrp="1"/>
          </p:cNvSpPr>
          <p:nvPr>
            <p:ph type="sldNum" sz="quarter" idx="5"/>
          </p:nvPr>
        </p:nvSpPr>
        <p:spPr/>
        <p:txBody>
          <a:bodyPr/>
          <a:lstStyle/>
          <a:p>
            <a:fld id="{D642C564-9900-9646-B732-098705E89408}" type="slidenum">
              <a:rPr lang="en-US" smtClean="0"/>
              <a:t>2</a:t>
            </a:fld>
            <a:endParaRPr lang="en-US"/>
          </a:p>
        </p:txBody>
      </p:sp>
    </p:spTree>
    <p:extLst>
      <p:ext uri="{BB962C8B-B14F-4D97-AF65-F5344CB8AC3E}">
        <p14:creationId xmlns:p14="http://schemas.microsoft.com/office/powerpoint/2010/main" val="25336695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642C564-9900-9646-B732-098705E89408}" type="slidenum">
              <a:rPr lang="en-US" smtClean="0"/>
              <a:t>3</a:t>
            </a:fld>
            <a:endParaRPr lang="en-US"/>
          </a:p>
        </p:txBody>
      </p:sp>
    </p:spTree>
    <p:extLst>
      <p:ext uri="{BB962C8B-B14F-4D97-AF65-F5344CB8AC3E}">
        <p14:creationId xmlns:p14="http://schemas.microsoft.com/office/powerpoint/2010/main" val="30913749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642C564-9900-9646-B732-098705E89408}" type="slidenum">
              <a:rPr lang="en-US" smtClean="0"/>
              <a:t>8</a:t>
            </a:fld>
            <a:endParaRPr lang="en-US"/>
          </a:p>
        </p:txBody>
      </p:sp>
    </p:spTree>
    <p:extLst>
      <p:ext uri="{BB962C8B-B14F-4D97-AF65-F5344CB8AC3E}">
        <p14:creationId xmlns:p14="http://schemas.microsoft.com/office/powerpoint/2010/main" val="34559015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solidFill>
                  <a:srgbClr val="000000"/>
                </a:solidFill>
                <a:latin typeface="Baskerville" panose="02020502070401020303" pitchFamily="18" charset="0"/>
                <a:ea typeface="Baskerville" panose="02020502070401020303" pitchFamily="18" charset="0"/>
              </a:rPr>
              <a:t>This phase is where a lot of planning and refining will be done. We will create and implement skill-building at meetings, seminars, one-on-ones, webinars, and events at a local library.</a:t>
            </a:r>
          </a:p>
          <a:p>
            <a:r>
              <a:rPr lang="en-US" sz="1200" dirty="0">
                <a:solidFill>
                  <a:srgbClr val="000000"/>
                </a:solidFill>
                <a:latin typeface="Baskerville" panose="02020502070401020303" pitchFamily="18" charset="0"/>
                <a:ea typeface="Baskerville" panose="02020502070401020303" pitchFamily="18" charset="0"/>
              </a:rPr>
              <a:t>It involves taking a specific professional skill, perfecting it, and teaching others. Our goal is to have a broad range of skills that others may need in a job, school, or other setting.</a:t>
            </a:r>
          </a:p>
          <a:p>
            <a:r>
              <a:rPr lang="en-US" sz="1200" dirty="0">
                <a:solidFill>
                  <a:srgbClr val="000000"/>
                </a:solidFill>
                <a:latin typeface="Baskerville" panose="02020502070401020303" pitchFamily="18" charset="0"/>
                <a:ea typeface="Baskerville" panose="02020502070401020303" pitchFamily="18" charset="0"/>
              </a:rPr>
              <a:t>This includes resume review, interviewing practice, building a budget, applying for a scholarship, and much more. </a:t>
            </a:r>
          </a:p>
          <a:p>
            <a:r>
              <a:rPr lang="en-US" sz="1200" dirty="0">
                <a:solidFill>
                  <a:srgbClr val="000000"/>
                </a:solidFill>
                <a:latin typeface="Baskerville" panose="02020502070401020303" pitchFamily="18" charset="0"/>
                <a:ea typeface="Baskerville" panose="02020502070401020303" pitchFamily="18" charset="0"/>
              </a:rPr>
              <a:t>As important as skills are, it is also necessary to help with the human aspect of a person’s life. If a basic need isn’t met, then everything else gets put on hold. We aim to model and encourage healthy relationships, which may just require time defining what that looks like.</a:t>
            </a:r>
          </a:p>
          <a:p>
            <a:endParaRPr lang="en-US" dirty="0"/>
          </a:p>
        </p:txBody>
      </p:sp>
      <p:sp>
        <p:nvSpPr>
          <p:cNvPr id="4" name="Slide Number Placeholder 3"/>
          <p:cNvSpPr>
            <a:spLocks noGrp="1"/>
          </p:cNvSpPr>
          <p:nvPr>
            <p:ph type="sldNum" sz="quarter" idx="5"/>
          </p:nvPr>
        </p:nvSpPr>
        <p:spPr/>
        <p:txBody>
          <a:bodyPr/>
          <a:lstStyle/>
          <a:p>
            <a:fld id="{D642C564-9900-9646-B732-098705E89408}" type="slidenum">
              <a:rPr lang="en-US" smtClean="0"/>
              <a:t>11</a:t>
            </a:fld>
            <a:endParaRPr lang="en-US"/>
          </a:p>
        </p:txBody>
      </p:sp>
    </p:spTree>
    <p:extLst>
      <p:ext uri="{BB962C8B-B14F-4D97-AF65-F5344CB8AC3E}">
        <p14:creationId xmlns:p14="http://schemas.microsoft.com/office/powerpoint/2010/main" val="5306561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solidFill>
                  <a:srgbClr val="FFFFFF"/>
                </a:solidFill>
                <a:latin typeface="Baskerville" panose="02020502070401020303" pitchFamily="18" charset="0"/>
                <a:ea typeface="Baskerville" panose="02020502070401020303" pitchFamily="18" charset="0"/>
              </a:rPr>
              <a:t>There are hundreds of resources in our local community. There are probably only a handful of people who understand how they work, how they help, and how they are obtained. </a:t>
            </a:r>
          </a:p>
          <a:p>
            <a:r>
              <a:rPr lang="en-US" sz="1200" dirty="0">
                <a:solidFill>
                  <a:srgbClr val="FFFFFF"/>
                </a:solidFill>
                <a:latin typeface="Baskerville" panose="02020502070401020303" pitchFamily="18" charset="0"/>
                <a:ea typeface="Baskerville" panose="02020502070401020303" pitchFamily="18" charset="0"/>
              </a:rPr>
              <a:t>If you fail to plan, then you can plan to fail. The foundation is built on the principle that we are helping foster youth develop a plan as they transition into the adult world. We must also plan. </a:t>
            </a:r>
          </a:p>
          <a:p>
            <a:r>
              <a:rPr lang="en-US" sz="1200" dirty="0">
                <a:solidFill>
                  <a:srgbClr val="FFFFFF"/>
                </a:solidFill>
                <a:latin typeface="Baskerville" panose="02020502070401020303" pitchFamily="18" charset="0"/>
                <a:ea typeface="Baskerville" panose="02020502070401020303" pitchFamily="18" charset="0"/>
              </a:rPr>
              <a:t>What can the average person do? Dedicate time, resources, energy, and volunteering to become experts at connecting others to resources that already exist in the community, how to use them, and where to point someone. </a:t>
            </a:r>
          </a:p>
          <a:p>
            <a:r>
              <a:rPr lang="en-US" sz="1200" dirty="0">
                <a:solidFill>
                  <a:srgbClr val="FFFFFF"/>
                </a:solidFill>
                <a:latin typeface="Baskerville" panose="02020502070401020303" pitchFamily="18" charset="0"/>
                <a:ea typeface="Baskerville" panose="02020502070401020303" pitchFamily="18" charset="0"/>
              </a:rPr>
              <a:t>This will take a lot of time researching, visiting locations, and asking many questions. We are not trying to reinvent the wheel; rather, we want to make sure it won’t fly off the axle. </a:t>
            </a:r>
          </a:p>
          <a:p>
            <a:endParaRPr lang="en-US" dirty="0"/>
          </a:p>
        </p:txBody>
      </p:sp>
      <p:sp>
        <p:nvSpPr>
          <p:cNvPr id="4" name="Slide Number Placeholder 3"/>
          <p:cNvSpPr>
            <a:spLocks noGrp="1"/>
          </p:cNvSpPr>
          <p:nvPr>
            <p:ph type="sldNum" sz="quarter" idx="5"/>
          </p:nvPr>
        </p:nvSpPr>
        <p:spPr/>
        <p:txBody>
          <a:bodyPr/>
          <a:lstStyle/>
          <a:p>
            <a:fld id="{D642C564-9900-9646-B732-098705E89408}" type="slidenum">
              <a:rPr lang="en-US" smtClean="0"/>
              <a:t>13</a:t>
            </a:fld>
            <a:endParaRPr lang="en-US"/>
          </a:p>
        </p:txBody>
      </p:sp>
    </p:spTree>
    <p:extLst>
      <p:ext uri="{BB962C8B-B14F-4D97-AF65-F5344CB8AC3E}">
        <p14:creationId xmlns:p14="http://schemas.microsoft.com/office/powerpoint/2010/main" val="33201122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FA25D3-F346-3747-BA2C-E12BF49A7E4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611F822-20D8-E54E-854D-555B479A0E8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054A909-4CA0-C740-A1CF-1EED4A477081}"/>
              </a:ext>
            </a:extLst>
          </p:cNvPr>
          <p:cNvSpPr>
            <a:spLocks noGrp="1"/>
          </p:cNvSpPr>
          <p:nvPr>
            <p:ph type="dt" sz="half" idx="10"/>
          </p:nvPr>
        </p:nvSpPr>
        <p:spPr/>
        <p:txBody>
          <a:bodyPr/>
          <a:lstStyle/>
          <a:p>
            <a:fld id="{48A87A34-81AB-432B-8DAE-1953F412C126}" type="datetimeFigureOut">
              <a:rPr lang="en-US" smtClean="0"/>
              <a:t>9/2/22</a:t>
            </a:fld>
            <a:endParaRPr lang="en-US" dirty="0"/>
          </a:p>
        </p:txBody>
      </p:sp>
      <p:sp>
        <p:nvSpPr>
          <p:cNvPr id="5" name="Footer Placeholder 4">
            <a:extLst>
              <a:ext uri="{FF2B5EF4-FFF2-40B4-BE49-F238E27FC236}">
                <a16:creationId xmlns:a16="http://schemas.microsoft.com/office/drawing/2014/main" id="{D861E685-760B-8645-9101-DDF614A2867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58010F4-3014-8842-88D1-FE57117CADD9}"/>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9752742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3CE298-A26F-E44E-87C4-04A8755D662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9A866A8-E12F-FC45-AF9F-5813DA731E9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2D643EE-1CCD-194D-BED4-CDD7B2A5FDBA}"/>
              </a:ext>
            </a:extLst>
          </p:cNvPr>
          <p:cNvSpPr>
            <a:spLocks noGrp="1"/>
          </p:cNvSpPr>
          <p:nvPr>
            <p:ph type="dt" sz="half" idx="10"/>
          </p:nvPr>
        </p:nvSpPr>
        <p:spPr/>
        <p:txBody>
          <a:bodyPr/>
          <a:lstStyle/>
          <a:p>
            <a:fld id="{48A87A34-81AB-432B-8DAE-1953F412C126}" type="datetimeFigureOut">
              <a:rPr lang="en-US" smtClean="0"/>
              <a:pPr/>
              <a:t>9/2/22</a:t>
            </a:fld>
            <a:endParaRPr lang="en-US" dirty="0"/>
          </a:p>
        </p:txBody>
      </p:sp>
      <p:sp>
        <p:nvSpPr>
          <p:cNvPr id="5" name="Footer Placeholder 4">
            <a:extLst>
              <a:ext uri="{FF2B5EF4-FFF2-40B4-BE49-F238E27FC236}">
                <a16:creationId xmlns:a16="http://schemas.microsoft.com/office/drawing/2014/main" id="{0B94260F-4FB4-B64B-8A12-76D2D211A21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60C828C-5F19-CE46-80EB-1AD76FDE382D}"/>
              </a:ext>
            </a:extLst>
          </p:cNvPr>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8881903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7E784ED-8E7A-1347-A5B6-7D977E508E6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5F33F5E-6A95-3C44-875B-6AB420A90ED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60B3A04-A3D8-5449-BF62-3F7F53F9BD73}"/>
              </a:ext>
            </a:extLst>
          </p:cNvPr>
          <p:cNvSpPr>
            <a:spLocks noGrp="1"/>
          </p:cNvSpPr>
          <p:nvPr>
            <p:ph type="dt" sz="half" idx="10"/>
          </p:nvPr>
        </p:nvSpPr>
        <p:spPr/>
        <p:txBody>
          <a:bodyPr/>
          <a:lstStyle/>
          <a:p>
            <a:fld id="{48A87A34-81AB-432B-8DAE-1953F412C126}" type="datetimeFigureOut">
              <a:rPr lang="en-US" smtClean="0"/>
              <a:pPr/>
              <a:t>9/2/22</a:t>
            </a:fld>
            <a:endParaRPr lang="en-US" dirty="0"/>
          </a:p>
        </p:txBody>
      </p:sp>
      <p:sp>
        <p:nvSpPr>
          <p:cNvPr id="5" name="Footer Placeholder 4">
            <a:extLst>
              <a:ext uri="{FF2B5EF4-FFF2-40B4-BE49-F238E27FC236}">
                <a16:creationId xmlns:a16="http://schemas.microsoft.com/office/drawing/2014/main" id="{450F5F1F-8F4F-A14A-919C-B4ED7F43309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8ADD124-5CE7-EF4B-AB7E-7AF18A71C0DA}"/>
              </a:ext>
            </a:extLst>
          </p:cNvPr>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3554191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4007D9-172A-1249-8F78-841305F1913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77DB3F5-5B7A-4E44-86CB-969ECBDC8E2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161AA31-F5A4-0B4B-8293-6728FD31EBD0}"/>
              </a:ext>
            </a:extLst>
          </p:cNvPr>
          <p:cNvSpPr>
            <a:spLocks noGrp="1"/>
          </p:cNvSpPr>
          <p:nvPr>
            <p:ph type="dt" sz="half" idx="10"/>
          </p:nvPr>
        </p:nvSpPr>
        <p:spPr/>
        <p:txBody>
          <a:bodyPr/>
          <a:lstStyle/>
          <a:p>
            <a:fld id="{48A87A34-81AB-432B-8DAE-1953F412C126}" type="datetimeFigureOut">
              <a:rPr lang="en-US" smtClean="0"/>
              <a:pPr/>
              <a:t>9/2/22</a:t>
            </a:fld>
            <a:endParaRPr lang="en-US" dirty="0"/>
          </a:p>
        </p:txBody>
      </p:sp>
      <p:sp>
        <p:nvSpPr>
          <p:cNvPr id="5" name="Footer Placeholder 4">
            <a:extLst>
              <a:ext uri="{FF2B5EF4-FFF2-40B4-BE49-F238E27FC236}">
                <a16:creationId xmlns:a16="http://schemas.microsoft.com/office/drawing/2014/main" id="{134CEAF3-AE53-2F44-99F0-188D9B46A57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752859C-4652-604E-B89C-68EDAD4D16D3}"/>
              </a:ext>
            </a:extLst>
          </p:cNvPr>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3462552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293ED3-B2D1-1A4E-ADEA-FC045592BF7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B6F9112-10D7-014B-8995-1C202485BC8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4CF0B16-8BB7-1D4E-91AB-83880E73A2BE}"/>
              </a:ext>
            </a:extLst>
          </p:cNvPr>
          <p:cNvSpPr>
            <a:spLocks noGrp="1"/>
          </p:cNvSpPr>
          <p:nvPr>
            <p:ph type="dt" sz="half" idx="10"/>
          </p:nvPr>
        </p:nvSpPr>
        <p:spPr/>
        <p:txBody>
          <a:bodyPr/>
          <a:lstStyle/>
          <a:p>
            <a:fld id="{48A87A34-81AB-432B-8DAE-1953F412C126}" type="datetimeFigureOut">
              <a:rPr lang="en-US" smtClean="0"/>
              <a:t>9/2/22</a:t>
            </a:fld>
            <a:endParaRPr lang="en-US" dirty="0"/>
          </a:p>
        </p:txBody>
      </p:sp>
      <p:sp>
        <p:nvSpPr>
          <p:cNvPr id="5" name="Footer Placeholder 4">
            <a:extLst>
              <a:ext uri="{FF2B5EF4-FFF2-40B4-BE49-F238E27FC236}">
                <a16:creationId xmlns:a16="http://schemas.microsoft.com/office/drawing/2014/main" id="{FFCFA97C-AF19-CE46-9339-733D095C78A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07D0333-0D7C-DE4A-BD0A-A0B665BC2DE3}"/>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608319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68B03C-DB71-6A41-A98D-DF9AA4458A5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4AF79F7-7DEE-2149-9F62-574E6731993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D0285D2-2E48-1448-AC78-500EA6A4A4F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C4AF6A1-FAAA-E34F-8E97-A491955C0D17}"/>
              </a:ext>
            </a:extLst>
          </p:cNvPr>
          <p:cNvSpPr>
            <a:spLocks noGrp="1"/>
          </p:cNvSpPr>
          <p:nvPr>
            <p:ph type="dt" sz="half" idx="10"/>
          </p:nvPr>
        </p:nvSpPr>
        <p:spPr/>
        <p:txBody>
          <a:bodyPr/>
          <a:lstStyle/>
          <a:p>
            <a:fld id="{48A87A34-81AB-432B-8DAE-1953F412C126}" type="datetimeFigureOut">
              <a:rPr lang="en-US" smtClean="0"/>
              <a:pPr/>
              <a:t>9/2/22</a:t>
            </a:fld>
            <a:endParaRPr lang="en-US" dirty="0"/>
          </a:p>
        </p:txBody>
      </p:sp>
      <p:sp>
        <p:nvSpPr>
          <p:cNvPr id="6" name="Footer Placeholder 5">
            <a:extLst>
              <a:ext uri="{FF2B5EF4-FFF2-40B4-BE49-F238E27FC236}">
                <a16:creationId xmlns:a16="http://schemas.microsoft.com/office/drawing/2014/main" id="{97511194-F716-F84C-866E-61C55F55A39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52C0090F-9E95-3341-A021-C3D840844DD5}"/>
              </a:ext>
            </a:extLst>
          </p:cNvPr>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4213876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88EAE7-9B99-EC48-81CD-FE7D9617E0F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2A3D863-39C2-8C48-A66C-FB10D5CD3E1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E3378F6-E032-B64F-8C37-8E9DAE8F495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4327FB0-D151-F84B-A9BF-00D9B71AA57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56DEFB2-4395-6946-A02A-6588A1ABB31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A8803ED-DE70-104F-BE77-A63E61CF2335}"/>
              </a:ext>
            </a:extLst>
          </p:cNvPr>
          <p:cNvSpPr>
            <a:spLocks noGrp="1"/>
          </p:cNvSpPr>
          <p:nvPr>
            <p:ph type="dt" sz="half" idx="10"/>
          </p:nvPr>
        </p:nvSpPr>
        <p:spPr/>
        <p:txBody>
          <a:bodyPr/>
          <a:lstStyle/>
          <a:p>
            <a:fld id="{48A87A34-81AB-432B-8DAE-1953F412C126}" type="datetimeFigureOut">
              <a:rPr lang="en-US" smtClean="0"/>
              <a:pPr/>
              <a:t>9/2/22</a:t>
            </a:fld>
            <a:endParaRPr lang="en-US" dirty="0"/>
          </a:p>
        </p:txBody>
      </p:sp>
      <p:sp>
        <p:nvSpPr>
          <p:cNvPr id="8" name="Footer Placeholder 7">
            <a:extLst>
              <a:ext uri="{FF2B5EF4-FFF2-40B4-BE49-F238E27FC236}">
                <a16:creationId xmlns:a16="http://schemas.microsoft.com/office/drawing/2014/main" id="{59EF69BC-0748-4C48-B9A1-2C9A97AC6DAB}"/>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4C82D684-7726-EE48-B9E8-AB44CE59D168}"/>
              </a:ext>
            </a:extLst>
          </p:cNvPr>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876662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AABCB0-7B98-8845-8614-77B8264231B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994AAC3-C425-A44A-8191-AF9DC59F1FBF}"/>
              </a:ext>
            </a:extLst>
          </p:cNvPr>
          <p:cNvSpPr>
            <a:spLocks noGrp="1"/>
          </p:cNvSpPr>
          <p:nvPr>
            <p:ph type="dt" sz="half" idx="10"/>
          </p:nvPr>
        </p:nvSpPr>
        <p:spPr/>
        <p:txBody>
          <a:bodyPr/>
          <a:lstStyle/>
          <a:p>
            <a:fld id="{48A87A34-81AB-432B-8DAE-1953F412C126}" type="datetimeFigureOut">
              <a:rPr lang="en-US" smtClean="0"/>
              <a:t>9/2/22</a:t>
            </a:fld>
            <a:endParaRPr lang="en-US" dirty="0"/>
          </a:p>
        </p:txBody>
      </p:sp>
      <p:sp>
        <p:nvSpPr>
          <p:cNvPr id="4" name="Footer Placeholder 3">
            <a:extLst>
              <a:ext uri="{FF2B5EF4-FFF2-40B4-BE49-F238E27FC236}">
                <a16:creationId xmlns:a16="http://schemas.microsoft.com/office/drawing/2014/main" id="{04AFEDDF-C620-2B4C-88D0-F59A766D3AE6}"/>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DD1F70C8-BF19-304F-82F3-9440F45405F6}"/>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6076044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065FF53-F4B0-2345-9E40-CD6322F95B53}"/>
              </a:ext>
            </a:extLst>
          </p:cNvPr>
          <p:cNvSpPr>
            <a:spLocks noGrp="1"/>
          </p:cNvSpPr>
          <p:nvPr>
            <p:ph type="dt" sz="half" idx="10"/>
          </p:nvPr>
        </p:nvSpPr>
        <p:spPr/>
        <p:txBody>
          <a:bodyPr/>
          <a:lstStyle/>
          <a:p>
            <a:fld id="{48A87A34-81AB-432B-8DAE-1953F412C126}" type="datetimeFigureOut">
              <a:rPr lang="en-US" smtClean="0"/>
              <a:t>9/2/22</a:t>
            </a:fld>
            <a:endParaRPr lang="en-US" dirty="0"/>
          </a:p>
        </p:txBody>
      </p:sp>
      <p:sp>
        <p:nvSpPr>
          <p:cNvPr id="3" name="Footer Placeholder 2">
            <a:extLst>
              <a:ext uri="{FF2B5EF4-FFF2-40B4-BE49-F238E27FC236}">
                <a16:creationId xmlns:a16="http://schemas.microsoft.com/office/drawing/2014/main" id="{B30E929B-32C0-8F48-9929-D35767693F9D}"/>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20B0BF19-540B-C446-A140-69F5629658EA}"/>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0299821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6F0502-ABB9-7945-BDEB-4D912D52B18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194588C-180A-3747-88A5-6A2382AF051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96CE684-3D1B-8B47-BE6B-5FA3FA62FBD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5748D68-8CB2-FE4D-9FE8-B3CE006B6021}"/>
              </a:ext>
            </a:extLst>
          </p:cNvPr>
          <p:cNvSpPr>
            <a:spLocks noGrp="1"/>
          </p:cNvSpPr>
          <p:nvPr>
            <p:ph type="dt" sz="half" idx="10"/>
          </p:nvPr>
        </p:nvSpPr>
        <p:spPr/>
        <p:txBody>
          <a:bodyPr/>
          <a:lstStyle/>
          <a:p>
            <a:fld id="{48A87A34-81AB-432B-8DAE-1953F412C126}" type="datetimeFigureOut">
              <a:rPr lang="en-US" smtClean="0"/>
              <a:pPr/>
              <a:t>9/2/22</a:t>
            </a:fld>
            <a:endParaRPr lang="en-US" dirty="0"/>
          </a:p>
        </p:txBody>
      </p:sp>
      <p:sp>
        <p:nvSpPr>
          <p:cNvPr id="6" name="Footer Placeholder 5">
            <a:extLst>
              <a:ext uri="{FF2B5EF4-FFF2-40B4-BE49-F238E27FC236}">
                <a16:creationId xmlns:a16="http://schemas.microsoft.com/office/drawing/2014/main" id="{C6F4CB83-4CAE-1245-8C08-310873B88B0B}"/>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6F8B9684-D9FD-9445-802A-5D8152C94EFD}"/>
              </a:ext>
            </a:extLst>
          </p:cNvPr>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8920909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6450AF-28B1-1941-8602-FBFF163832E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A6895B8-7B6C-9247-8C75-4D6B8153331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3E42671-4A5A-7946-A6EF-C939D74179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557DD6A-7865-3C4F-8891-EE6371C1EAF4}"/>
              </a:ext>
            </a:extLst>
          </p:cNvPr>
          <p:cNvSpPr>
            <a:spLocks noGrp="1"/>
          </p:cNvSpPr>
          <p:nvPr>
            <p:ph type="dt" sz="half" idx="10"/>
          </p:nvPr>
        </p:nvSpPr>
        <p:spPr/>
        <p:txBody>
          <a:bodyPr/>
          <a:lstStyle/>
          <a:p>
            <a:fld id="{48A87A34-81AB-432B-8DAE-1953F412C126}" type="datetimeFigureOut">
              <a:rPr lang="en-US" smtClean="0"/>
              <a:pPr/>
              <a:t>9/2/22</a:t>
            </a:fld>
            <a:endParaRPr lang="en-US" dirty="0"/>
          </a:p>
        </p:txBody>
      </p:sp>
      <p:sp>
        <p:nvSpPr>
          <p:cNvPr id="6" name="Footer Placeholder 5">
            <a:extLst>
              <a:ext uri="{FF2B5EF4-FFF2-40B4-BE49-F238E27FC236}">
                <a16:creationId xmlns:a16="http://schemas.microsoft.com/office/drawing/2014/main" id="{349369F7-7F25-A844-A2AE-4A5FDFCDB7C8}"/>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AA03C546-7E71-D14C-9703-596E5038E6B2}"/>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1166814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35D7298-2BF5-FA45-95EF-7FE1B887BF7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573F04A-AF67-7F4D-9C74-CCDA5ED8DB8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7914083-B878-0946-865F-E44E19FC9A0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A87A34-81AB-432B-8DAE-1953F412C126}" type="datetimeFigureOut">
              <a:rPr lang="en-US" smtClean="0"/>
              <a:pPr/>
              <a:t>9/2/22</a:t>
            </a:fld>
            <a:endParaRPr lang="en-US" dirty="0"/>
          </a:p>
        </p:txBody>
      </p:sp>
      <p:sp>
        <p:nvSpPr>
          <p:cNvPr id="5" name="Footer Placeholder 4">
            <a:extLst>
              <a:ext uri="{FF2B5EF4-FFF2-40B4-BE49-F238E27FC236}">
                <a16:creationId xmlns:a16="http://schemas.microsoft.com/office/drawing/2014/main" id="{618173D2-2B8A-9D4B-A70B-3EFB242BF96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E178DC3F-3B7F-3649-AADA-B00F5AC83A2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89698667"/>
      </p:ext>
    </p:extLst>
  </p:cSld>
  <p:clrMap bg1="lt1" tx1="dk1" bg2="lt2" tx2="dk2" accent1="accent1" accent2="accent2" accent3="accent3" accent4="accent4" accent5="accent5" accent6="accent6" hlink="hlink" folHlink="folHlink"/>
  <p:sldLayoutIdLst>
    <p:sldLayoutId id="2147484020" r:id="rId1"/>
    <p:sldLayoutId id="2147484021" r:id="rId2"/>
    <p:sldLayoutId id="2147484022" r:id="rId3"/>
    <p:sldLayoutId id="2147484023" r:id="rId4"/>
    <p:sldLayoutId id="2147484024" r:id="rId5"/>
    <p:sldLayoutId id="2147484025" r:id="rId6"/>
    <p:sldLayoutId id="2147484026" r:id="rId7"/>
    <p:sldLayoutId id="2147484027" r:id="rId8"/>
    <p:sldLayoutId id="2147484028" r:id="rId9"/>
    <p:sldLayoutId id="2147484029" r:id="rId10"/>
    <p:sldLayoutId id="2147484030"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2.png"/><Relationship Id="rId1" Type="http://schemas.openxmlformats.org/officeDocument/2006/relationships/slideLayout" Target="../slideLayouts/slideLayout2.xml"/><Relationship Id="rId4" Type="http://schemas.openxmlformats.org/officeDocument/2006/relationships/image" Target="../media/image17.svg"/></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19.svg"/><Relationship Id="rId4" Type="http://schemas.openxmlformats.org/officeDocument/2006/relationships/image" Target="../media/image18.png"/></Relationships>
</file>

<file path=ppt/slides/_rels/slide12.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2.png"/><Relationship Id="rId1" Type="http://schemas.openxmlformats.org/officeDocument/2006/relationships/slideLayout" Target="../slideLayouts/slideLayout2.xml"/><Relationship Id="rId4" Type="http://schemas.openxmlformats.org/officeDocument/2006/relationships/image" Target="../media/image21.svg"/></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6.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image" Target="../media/image12.png"/><Relationship Id="rId1" Type="http://schemas.openxmlformats.org/officeDocument/2006/relationships/slideLayout" Target="../slideLayouts/slideLayout2.xml"/><Relationship Id="rId6" Type="http://schemas.openxmlformats.org/officeDocument/2006/relationships/hyperlink" Target="http://www.trotterfamilyfoundation.org/" TargetMode="External"/><Relationship Id="rId5" Type="http://schemas.openxmlformats.org/officeDocument/2006/relationships/hyperlink" Target="mailto:info@trotterfamilyfoundation.org" TargetMode="External"/><Relationship Id="rId4" Type="http://schemas.openxmlformats.org/officeDocument/2006/relationships/image" Target="../media/image31.sv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png"/><Relationship Id="rId1" Type="http://schemas.openxmlformats.org/officeDocument/2006/relationships/slideLayout" Target="../slideLayouts/slideLayout2.xml"/><Relationship Id="rId5" Type="http://schemas.openxmlformats.org/officeDocument/2006/relationships/hyperlink" Target="https://www.dcyf.wa.gov/sites/default/files/pubs/22-1139.pdf" TargetMode="External"/><Relationship Id="rId4" Type="http://schemas.microsoft.com/office/2007/relationships/hdphoto" Target="../media/hdphoto1.wdp"/></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2.png"/><Relationship Id="rId1" Type="http://schemas.openxmlformats.org/officeDocument/2006/relationships/slideLayout" Target="../slideLayouts/slideLayout2.xml"/><Relationship Id="rId4" Type="http://schemas.openxmlformats.org/officeDocument/2006/relationships/image" Target="../media/image15.sv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57845966-6EFC-468A-9CC7-BAB4B95854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54372" y="0"/>
            <a:ext cx="9483256" cy="6858000"/>
          </a:xfrm>
          <a:prstGeom prst="rect">
            <a:avLst/>
          </a:prstGeom>
          <a:solidFill>
            <a:srgbClr val="3D4E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75554383-98AF-4A47-BB65-705FAAA4BE6A}"/>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Freeform: Shape 14">
            <a:extLst>
              <a:ext uri="{FF2B5EF4-FFF2-40B4-BE49-F238E27FC236}">
                <a16:creationId xmlns:a16="http://schemas.microsoft.com/office/drawing/2014/main" id="{ADAD1991-FFD1-4E94-ABAB-7560D33008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44484" y="0"/>
            <a:ext cx="7837716" cy="6858000"/>
          </a:xfrm>
          <a:custGeom>
            <a:avLst/>
            <a:gdLst>
              <a:gd name="connsiteX0" fmla="*/ 2232159 w 7837716"/>
              <a:gd name="connsiteY0" fmla="*/ 0 h 6858000"/>
              <a:gd name="connsiteX1" fmla="*/ 5605557 w 7837716"/>
              <a:gd name="connsiteY1" fmla="*/ 0 h 6858000"/>
              <a:gd name="connsiteX2" fmla="*/ 5617845 w 7837716"/>
              <a:gd name="connsiteY2" fmla="*/ 5384 h 6858000"/>
              <a:gd name="connsiteX3" fmla="*/ 7837716 w 7837716"/>
              <a:gd name="connsiteY3" fmla="*/ 3429000 h 6858000"/>
              <a:gd name="connsiteX4" fmla="*/ 5617845 w 7837716"/>
              <a:gd name="connsiteY4" fmla="*/ 6852616 h 6858000"/>
              <a:gd name="connsiteX5" fmla="*/ 5605557 w 7837716"/>
              <a:gd name="connsiteY5" fmla="*/ 6858000 h 6858000"/>
              <a:gd name="connsiteX6" fmla="*/ 2232159 w 7837716"/>
              <a:gd name="connsiteY6" fmla="*/ 6858000 h 6858000"/>
              <a:gd name="connsiteX7" fmla="*/ 2219871 w 7837716"/>
              <a:gd name="connsiteY7" fmla="*/ 6852616 h 6858000"/>
              <a:gd name="connsiteX8" fmla="*/ 0 w 7837716"/>
              <a:gd name="connsiteY8" fmla="*/ 3429000 h 6858000"/>
              <a:gd name="connsiteX9" fmla="*/ 2219871 w 7837716"/>
              <a:gd name="connsiteY9" fmla="*/ 538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837716" h="6858000">
                <a:moveTo>
                  <a:pt x="2232159" y="0"/>
                </a:moveTo>
                <a:lnTo>
                  <a:pt x="5605557" y="0"/>
                </a:lnTo>
                <a:lnTo>
                  <a:pt x="5617845" y="5384"/>
                </a:lnTo>
                <a:cubicBezTo>
                  <a:pt x="6931322" y="618789"/>
                  <a:pt x="7837716" y="1921305"/>
                  <a:pt x="7837716" y="3429000"/>
                </a:cubicBezTo>
                <a:cubicBezTo>
                  <a:pt x="7837716" y="4936696"/>
                  <a:pt x="6931322" y="6239212"/>
                  <a:pt x="5617845" y="6852616"/>
                </a:cubicBezTo>
                <a:lnTo>
                  <a:pt x="5605557" y="6858000"/>
                </a:lnTo>
                <a:lnTo>
                  <a:pt x="2232159" y="6858000"/>
                </a:lnTo>
                <a:lnTo>
                  <a:pt x="2219871" y="6852616"/>
                </a:lnTo>
                <a:cubicBezTo>
                  <a:pt x="906394" y="6239212"/>
                  <a:pt x="0" y="4936696"/>
                  <a:pt x="0" y="3429000"/>
                </a:cubicBezTo>
                <a:cubicBezTo>
                  <a:pt x="0" y="1921305"/>
                  <a:pt x="906394" y="618789"/>
                  <a:pt x="2219871" y="5384"/>
                </a:cubicBezTo>
                <a:close/>
              </a:path>
            </a:pathLst>
          </a:custGeom>
          <a:solidFill>
            <a:schemeClr val="bg1"/>
          </a:solidFill>
          <a:ln>
            <a:gradFill>
              <a:gsLst>
                <a:gs pos="0">
                  <a:schemeClr val="accent1">
                    <a:lumMod val="40000"/>
                    <a:lumOff val="60000"/>
                  </a:schemeClr>
                </a:gs>
                <a:gs pos="23000">
                  <a:schemeClr val="accent1">
                    <a:lumMod val="45000"/>
                    <a:lumOff val="55000"/>
                  </a:schemeClr>
                </a:gs>
                <a:gs pos="83000">
                  <a:schemeClr val="bg2">
                    <a:lumMod val="82000"/>
                  </a:schemeClr>
                </a:gs>
                <a:gs pos="100000">
                  <a:schemeClr val="bg2">
                    <a:lumMod val="87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Box 1">
            <a:extLst>
              <a:ext uri="{FF2B5EF4-FFF2-40B4-BE49-F238E27FC236}">
                <a16:creationId xmlns:a16="http://schemas.microsoft.com/office/drawing/2014/main" id="{C5DCC8DF-46CA-5840-AA03-1A53A5C5416A}"/>
              </a:ext>
            </a:extLst>
          </p:cNvPr>
          <p:cNvSpPr txBox="1"/>
          <p:nvPr/>
        </p:nvSpPr>
        <p:spPr>
          <a:xfrm>
            <a:off x="6280303" y="3772932"/>
            <a:ext cx="4721091" cy="523220"/>
          </a:xfrm>
          <a:prstGeom prst="rect">
            <a:avLst/>
          </a:prstGeom>
          <a:noFill/>
        </p:spPr>
        <p:txBody>
          <a:bodyPr wrap="square" rtlCol="0">
            <a:spAutoFit/>
          </a:bodyPr>
          <a:lstStyle/>
          <a:p>
            <a:r>
              <a:rPr lang="en-US" sz="2800" i="1" dirty="0">
                <a:latin typeface="Baskerville" panose="02020502070401020303" pitchFamily="18" charset="0"/>
                <a:ea typeface="Baskerville" panose="02020502070401020303" pitchFamily="18" charset="0"/>
              </a:rPr>
              <a:t>success after foster care</a:t>
            </a:r>
          </a:p>
        </p:txBody>
      </p:sp>
      <p:pic>
        <p:nvPicPr>
          <p:cNvPr id="4" name="Picture 3">
            <a:extLst>
              <a:ext uri="{FF2B5EF4-FFF2-40B4-BE49-F238E27FC236}">
                <a16:creationId xmlns:a16="http://schemas.microsoft.com/office/drawing/2014/main" id="{E9D19A82-A7FC-5341-B22C-37C81B4EC021}"/>
              </a:ext>
            </a:extLst>
          </p:cNvPr>
          <p:cNvPicPr>
            <a:picLocks noChangeAspect="1"/>
          </p:cNvPicPr>
          <p:nvPr/>
        </p:nvPicPr>
        <p:blipFill>
          <a:blip r:embed="rId4"/>
          <a:stretch>
            <a:fillRect/>
          </a:stretch>
        </p:blipFill>
        <p:spPr>
          <a:xfrm>
            <a:off x="3588747" y="2038627"/>
            <a:ext cx="4949190" cy="2257525"/>
          </a:xfrm>
          <a:prstGeom prst="rect">
            <a:avLst/>
          </a:prstGeom>
        </p:spPr>
      </p:pic>
    </p:spTree>
    <p:extLst>
      <p:ext uri="{BB962C8B-B14F-4D97-AF65-F5344CB8AC3E}">
        <p14:creationId xmlns:p14="http://schemas.microsoft.com/office/powerpoint/2010/main" val="13106551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 name="Rectangle 27">
            <a:extLst>
              <a:ext uri="{FF2B5EF4-FFF2-40B4-BE49-F238E27FC236}">
                <a16:creationId xmlns:a16="http://schemas.microsoft.com/office/drawing/2014/main" id="{AFA67CD3-AB4E-4A7A-BEB8-53C445D8C4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726"/>
            <a:ext cx="5614875"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 name="Picture 29">
            <a:extLst>
              <a:ext uri="{FF2B5EF4-FFF2-40B4-BE49-F238E27FC236}">
                <a16:creationId xmlns:a16="http://schemas.microsoft.com/office/drawing/2014/main" id="{07CF545F-9C2E-4446-97CD-AD92990C2B6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67BCB497-F3AC-9C4C-A916-7B90317AF4CE}"/>
              </a:ext>
            </a:extLst>
          </p:cNvPr>
          <p:cNvSpPr>
            <a:spLocks noGrp="1"/>
          </p:cNvSpPr>
          <p:nvPr>
            <p:ph type="title"/>
          </p:nvPr>
        </p:nvSpPr>
        <p:spPr>
          <a:xfrm>
            <a:off x="6094105" y="802955"/>
            <a:ext cx="4977976" cy="1454051"/>
          </a:xfrm>
        </p:spPr>
        <p:txBody>
          <a:bodyPr>
            <a:normAutofit/>
          </a:bodyPr>
          <a:lstStyle/>
          <a:p>
            <a:r>
              <a:rPr lang="en-US" sz="4400" dirty="0">
                <a:solidFill>
                  <a:srgbClr val="000000"/>
                </a:solidFill>
                <a:latin typeface="Baskerville" panose="02020502070401020303" pitchFamily="18" charset="0"/>
                <a:ea typeface="Baskerville" panose="02020502070401020303" pitchFamily="18" charset="0"/>
              </a:rPr>
              <a:t>Phase 2: Community</a:t>
            </a:r>
          </a:p>
        </p:txBody>
      </p:sp>
      <p:sp>
        <p:nvSpPr>
          <p:cNvPr id="32" name="Freeform 62">
            <a:extLst>
              <a:ext uri="{FF2B5EF4-FFF2-40B4-BE49-F238E27FC236}">
                <a16:creationId xmlns:a16="http://schemas.microsoft.com/office/drawing/2014/main" id="{339C8D78-A644-462F-B674-F440635E53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38619"/>
            <a:ext cx="5000438" cy="5400962"/>
          </a:xfrm>
          <a:custGeom>
            <a:avLst/>
            <a:gdLst>
              <a:gd name="connsiteX0" fmla="*/ 2299956 w 5000438"/>
              <a:gd name="connsiteY0" fmla="*/ 0 h 5400962"/>
              <a:gd name="connsiteX1" fmla="*/ 5000438 w 5000438"/>
              <a:gd name="connsiteY1" fmla="*/ 2700481 h 5400962"/>
              <a:gd name="connsiteX2" fmla="*/ 2299956 w 5000438"/>
              <a:gd name="connsiteY2" fmla="*/ 5400962 h 5400962"/>
              <a:gd name="connsiteX3" fmla="*/ 60675 w 5000438"/>
              <a:gd name="connsiteY3" fmla="*/ 4210346 h 5400962"/>
              <a:gd name="connsiteX4" fmla="*/ 0 w 5000438"/>
              <a:gd name="connsiteY4" fmla="*/ 4110472 h 5400962"/>
              <a:gd name="connsiteX5" fmla="*/ 0 w 5000438"/>
              <a:gd name="connsiteY5" fmla="*/ 1290491 h 5400962"/>
              <a:gd name="connsiteX6" fmla="*/ 60675 w 5000438"/>
              <a:gd name="connsiteY6" fmla="*/ 1190617 h 5400962"/>
              <a:gd name="connsiteX7" fmla="*/ 2299956 w 5000438"/>
              <a:gd name="connsiteY7" fmla="*/ 0 h 5400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00438" h="5400962">
                <a:moveTo>
                  <a:pt x="2299956" y="0"/>
                </a:moveTo>
                <a:cubicBezTo>
                  <a:pt x="3791390" y="0"/>
                  <a:pt x="5000438" y="1209047"/>
                  <a:pt x="5000438" y="2700481"/>
                </a:cubicBezTo>
                <a:cubicBezTo>
                  <a:pt x="5000438" y="4191915"/>
                  <a:pt x="3791390" y="5400962"/>
                  <a:pt x="2299956" y="5400962"/>
                </a:cubicBezTo>
                <a:cubicBezTo>
                  <a:pt x="1367810" y="5400962"/>
                  <a:pt x="545971" y="4928678"/>
                  <a:pt x="60675" y="4210346"/>
                </a:cubicBezTo>
                <a:lnTo>
                  <a:pt x="0" y="4110472"/>
                </a:lnTo>
                <a:lnTo>
                  <a:pt x="0" y="1290491"/>
                </a:lnTo>
                <a:lnTo>
                  <a:pt x="60675" y="1190617"/>
                </a:lnTo>
                <a:cubicBezTo>
                  <a:pt x="545971" y="472284"/>
                  <a:pt x="1367810" y="0"/>
                  <a:pt x="2299956"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85000"/>
                  </a:schemeClr>
                </a:gs>
                <a:gs pos="100000">
                  <a:schemeClr val="bg2">
                    <a:lumMod val="8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16" name="Graphic 15" descr="Family">
            <a:extLst>
              <a:ext uri="{FF2B5EF4-FFF2-40B4-BE49-F238E27FC236}">
                <a16:creationId xmlns:a16="http://schemas.microsoft.com/office/drawing/2014/main" id="{6C58630E-389B-4A7E-83ED-DB9C0950317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50254" y="1629089"/>
            <a:ext cx="3620021" cy="3620021"/>
          </a:xfrm>
          <a:prstGeom prst="rect">
            <a:avLst/>
          </a:prstGeom>
        </p:spPr>
      </p:pic>
      <p:sp>
        <p:nvSpPr>
          <p:cNvPr id="3" name="Content Placeholder 2">
            <a:extLst>
              <a:ext uri="{FF2B5EF4-FFF2-40B4-BE49-F238E27FC236}">
                <a16:creationId xmlns:a16="http://schemas.microsoft.com/office/drawing/2014/main" id="{155E0C63-8181-1040-B104-5D4768A46F6D}"/>
              </a:ext>
            </a:extLst>
          </p:cNvPr>
          <p:cNvSpPr>
            <a:spLocks noGrp="1"/>
          </p:cNvSpPr>
          <p:nvPr>
            <p:ph idx="1"/>
          </p:nvPr>
        </p:nvSpPr>
        <p:spPr>
          <a:xfrm>
            <a:off x="6090573" y="2421682"/>
            <a:ext cx="5220893" cy="4029918"/>
          </a:xfrm>
        </p:spPr>
        <p:txBody>
          <a:bodyPr anchor="ctr">
            <a:normAutofit fontScale="92500" lnSpcReduction="10000"/>
          </a:bodyPr>
          <a:lstStyle/>
          <a:p>
            <a:r>
              <a:rPr lang="en-US" sz="2000" dirty="0">
                <a:solidFill>
                  <a:srgbClr val="000000"/>
                </a:solidFill>
                <a:latin typeface="Baskerville" panose="02020502070401020303" pitchFamily="18" charset="0"/>
                <a:ea typeface="Baskerville" panose="02020502070401020303" pitchFamily="18" charset="0"/>
              </a:rPr>
              <a:t>The central focus of the foundation is this: when a person is surrounded by a community, they are encouraged, built up, challenged, and held accountable. </a:t>
            </a:r>
          </a:p>
          <a:p>
            <a:r>
              <a:rPr lang="en-US" sz="2000" dirty="0">
                <a:solidFill>
                  <a:srgbClr val="000000"/>
                </a:solidFill>
                <a:latin typeface="Baskerville" panose="02020502070401020303" pitchFamily="18" charset="0"/>
                <a:ea typeface="Baskerville" panose="02020502070401020303" pitchFamily="18" charset="0"/>
              </a:rPr>
              <a:t>While it is important to have a community, it is equally important who is in that person’s life. Not all voices will be rooting success or what is best. </a:t>
            </a:r>
          </a:p>
          <a:p>
            <a:r>
              <a:rPr lang="en-US" sz="2000" dirty="0">
                <a:solidFill>
                  <a:srgbClr val="000000"/>
                </a:solidFill>
                <a:latin typeface="Baskerville" panose="02020502070401020303" pitchFamily="18" charset="0"/>
                <a:ea typeface="Baskerville" panose="02020502070401020303" pitchFamily="18" charset="0"/>
              </a:rPr>
              <a:t>We also recognize that learning about our surrounding begins on our front porch. If you don’t understand the community, you don’t understand the needs.</a:t>
            </a:r>
          </a:p>
          <a:p>
            <a:r>
              <a:rPr lang="en-US" sz="2000" dirty="0">
                <a:solidFill>
                  <a:srgbClr val="000000"/>
                </a:solidFill>
                <a:latin typeface="Baskerville" panose="02020502070401020303" pitchFamily="18" charset="0"/>
                <a:ea typeface="Baskerville" panose="02020502070401020303" pitchFamily="18" charset="0"/>
              </a:rPr>
              <a:t>We will be investing a great amount time growing our network of professionals and organizations that will become partners in the cause of helping foster youth succeed.</a:t>
            </a:r>
          </a:p>
        </p:txBody>
      </p:sp>
    </p:spTree>
    <p:extLst>
      <p:ext uri="{BB962C8B-B14F-4D97-AF65-F5344CB8AC3E}">
        <p14:creationId xmlns:p14="http://schemas.microsoft.com/office/powerpoint/2010/main" val="11135752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FA67CD3-AB4E-4A7A-BEB8-53C445D8C4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726"/>
            <a:ext cx="5614875"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07CF545F-9C2E-4446-97CD-AD92990C2B6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67BCB497-F3AC-9C4C-A916-7B90317AF4CE}"/>
              </a:ext>
            </a:extLst>
          </p:cNvPr>
          <p:cNvSpPr>
            <a:spLocks noGrp="1"/>
          </p:cNvSpPr>
          <p:nvPr>
            <p:ph type="title"/>
          </p:nvPr>
        </p:nvSpPr>
        <p:spPr>
          <a:xfrm>
            <a:off x="6094105" y="802955"/>
            <a:ext cx="4977976" cy="1454051"/>
          </a:xfrm>
        </p:spPr>
        <p:txBody>
          <a:bodyPr>
            <a:normAutofit/>
          </a:bodyPr>
          <a:lstStyle/>
          <a:p>
            <a:r>
              <a:rPr lang="en-US">
                <a:solidFill>
                  <a:srgbClr val="000000"/>
                </a:solidFill>
                <a:latin typeface="Baskerville" panose="02020502070401020303" pitchFamily="18" charset="0"/>
                <a:ea typeface="Baskerville" panose="02020502070401020303" pitchFamily="18" charset="0"/>
              </a:rPr>
              <a:t>Phase 3: Workshops </a:t>
            </a:r>
          </a:p>
        </p:txBody>
      </p:sp>
      <p:sp>
        <p:nvSpPr>
          <p:cNvPr id="14" name="Freeform 62">
            <a:extLst>
              <a:ext uri="{FF2B5EF4-FFF2-40B4-BE49-F238E27FC236}">
                <a16:creationId xmlns:a16="http://schemas.microsoft.com/office/drawing/2014/main" id="{339C8D78-A644-462F-B674-F440635E53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38619"/>
            <a:ext cx="5000438" cy="5400962"/>
          </a:xfrm>
          <a:custGeom>
            <a:avLst/>
            <a:gdLst>
              <a:gd name="connsiteX0" fmla="*/ 2299956 w 5000438"/>
              <a:gd name="connsiteY0" fmla="*/ 0 h 5400962"/>
              <a:gd name="connsiteX1" fmla="*/ 5000438 w 5000438"/>
              <a:gd name="connsiteY1" fmla="*/ 2700481 h 5400962"/>
              <a:gd name="connsiteX2" fmla="*/ 2299956 w 5000438"/>
              <a:gd name="connsiteY2" fmla="*/ 5400962 h 5400962"/>
              <a:gd name="connsiteX3" fmla="*/ 60675 w 5000438"/>
              <a:gd name="connsiteY3" fmla="*/ 4210346 h 5400962"/>
              <a:gd name="connsiteX4" fmla="*/ 0 w 5000438"/>
              <a:gd name="connsiteY4" fmla="*/ 4110472 h 5400962"/>
              <a:gd name="connsiteX5" fmla="*/ 0 w 5000438"/>
              <a:gd name="connsiteY5" fmla="*/ 1290491 h 5400962"/>
              <a:gd name="connsiteX6" fmla="*/ 60675 w 5000438"/>
              <a:gd name="connsiteY6" fmla="*/ 1190617 h 5400962"/>
              <a:gd name="connsiteX7" fmla="*/ 2299956 w 5000438"/>
              <a:gd name="connsiteY7" fmla="*/ 0 h 5400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00438" h="5400962">
                <a:moveTo>
                  <a:pt x="2299956" y="0"/>
                </a:moveTo>
                <a:cubicBezTo>
                  <a:pt x="3791390" y="0"/>
                  <a:pt x="5000438" y="1209047"/>
                  <a:pt x="5000438" y="2700481"/>
                </a:cubicBezTo>
                <a:cubicBezTo>
                  <a:pt x="5000438" y="4191915"/>
                  <a:pt x="3791390" y="5400962"/>
                  <a:pt x="2299956" y="5400962"/>
                </a:cubicBezTo>
                <a:cubicBezTo>
                  <a:pt x="1367810" y="5400962"/>
                  <a:pt x="545971" y="4928678"/>
                  <a:pt x="60675" y="4210346"/>
                </a:cubicBezTo>
                <a:lnTo>
                  <a:pt x="0" y="4110472"/>
                </a:lnTo>
                <a:lnTo>
                  <a:pt x="0" y="1290491"/>
                </a:lnTo>
                <a:lnTo>
                  <a:pt x="60675" y="1190617"/>
                </a:lnTo>
                <a:cubicBezTo>
                  <a:pt x="545971" y="472284"/>
                  <a:pt x="1367810" y="0"/>
                  <a:pt x="2299956"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85000"/>
                  </a:schemeClr>
                </a:gs>
                <a:gs pos="100000">
                  <a:schemeClr val="bg2">
                    <a:lumMod val="8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7" name="Graphic 6" descr="Classroom">
            <a:extLst>
              <a:ext uri="{FF2B5EF4-FFF2-40B4-BE49-F238E27FC236}">
                <a16:creationId xmlns:a16="http://schemas.microsoft.com/office/drawing/2014/main" id="{6FCF6EF3-B592-431B-B224-2FCF4E4C8763}"/>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50254" y="1629089"/>
            <a:ext cx="3620021" cy="3620021"/>
          </a:xfrm>
          <a:prstGeom prst="rect">
            <a:avLst/>
          </a:prstGeom>
        </p:spPr>
      </p:pic>
      <p:sp>
        <p:nvSpPr>
          <p:cNvPr id="3" name="Content Placeholder 2">
            <a:extLst>
              <a:ext uri="{FF2B5EF4-FFF2-40B4-BE49-F238E27FC236}">
                <a16:creationId xmlns:a16="http://schemas.microsoft.com/office/drawing/2014/main" id="{155E0C63-8181-1040-B104-5D4768A46F6D}"/>
              </a:ext>
            </a:extLst>
          </p:cNvPr>
          <p:cNvSpPr>
            <a:spLocks noGrp="1"/>
          </p:cNvSpPr>
          <p:nvPr>
            <p:ph idx="1"/>
          </p:nvPr>
        </p:nvSpPr>
        <p:spPr>
          <a:xfrm>
            <a:off x="6094105" y="1903956"/>
            <a:ext cx="5458423" cy="4584526"/>
          </a:xfrm>
        </p:spPr>
        <p:txBody>
          <a:bodyPr anchor="ctr">
            <a:normAutofit/>
          </a:bodyPr>
          <a:lstStyle/>
          <a:p>
            <a:pPr>
              <a:buFont typeface="Wingdings" pitchFamily="2" charset="2"/>
              <a:buChar char="q"/>
            </a:pPr>
            <a:r>
              <a:rPr lang="en-US" sz="2400" dirty="0">
                <a:solidFill>
                  <a:srgbClr val="000000"/>
                </a:solidFill>
                <a:latin typeface="Baskerville" panose="02020502070401020303" pitchFamily="18" charset="0"/>
                <a:ea typeface="Baskerville" panose="02020502070401020303" pitchFamily="18" charset="0"/>
              </a:rPr>
              <a:t>Meetings, seminars, one-on-ones, webinars, and events.</a:t>
            </a:r>
          </a:p>
          <a:p>
            <a:pPr>
              <a:buFont typeface="Wingdings" pitchFamily="2" charset="2"/>
              <a:buChar char="q"/>
            </a:pPr>
            <a:endParaRPr lang="en-US" sz="2400" dirty="0">
              <a:solidFill>
                <a:srgbClr val="000000"/>
              </a:solidFill>
              <a:latin typeface="Baskerville" panose="02020502070401020303" pitchFamily="18" charset="0"/>
              <a:ea typeface="Baskerville" panose="02020502070401020303" pitchFamily="18" charset="0"/>
            </a:endParaRPr>
          </a:p>
          <a:p>
            <a:pPr>
              <a:buFont typeface="Wingdings" pitchFamily="2" charset="2"/>
              <a:buChar char="q"/>
            </a:pPr>
            <a:r>
              <a:rPr lang="en-US" sz="2400" dirty="0">
                <a:solidFill>
                  <a:srgbClr val="000000"/>
                </a:solidFill>
                <a:latin typeface="Baskerville" panose="02020502070401020303" pitchFamily="18" charset="0"/>
                <a:ea typeface="Baskerville" panose="02020502070401020303" pitchFamily="18" charset="0"/>
              </a:rPr>
              <a:t>Our goal is to have a broad range of skills that others may need in a job, school, or other setting.</a:t>
            </a:r>
          </a:p>
          <a:p>
            <a:pPr lvl="1">
              <a:buFont typeface="Wingdings" pitchFamily="2" charset="2"/>
              <a:buChar char="q"/>
            </a:pPr>
            <a:r>
              <a:rPr lang="en-US" sz="2000" dirty="0">
                <a:solidFill>
                  <a:srgbClr val="000000"/>
                </a:solidFill>
                <a:latin typeface="Baskerville" panose="02020502070401020303" pitchFamily="18" charset="0"/>
                <a:ea typeface="Baskerville" panose="02020502070401020303" pitchFamily="18" charset="0"/>
              </a:rPr>
              <a:t>Resume review, interview practice, making and sticking to a budget, applying for a scholarship, and much more. </a:t>
            </a:r>
          </a:p>
          <a:p>
            <a:pPr lvl="1">
              <a:buFont typeface="Wingdings" pitchFamily="2" charset="2"/>
              <a:buChar char="q"/>
            </a:pPr>
            <a:endParaRPr lang="en-US" sz="2000" i="1" dirty="0">
              <a:solidFill>
                <a:srgbClr val="000000"/>
              </a:solidFill>
              <a:latin typeface="Baskerville" panose="02020502070401020303" pitchFamily="18" charset="0"/>
              <a:ea typeface="Baskerville" panose="02020502070401020303" pitchFamily="18" charset="0"/>
            </a:endParaRPr>
          </a:p>
          <a:p>
            <a:pPr>
              <a:buFont typeface="Wingdings" pitchFamily="2" charset="2"/>
              <a:buChar char="q"/>
            </a:pPr>
            <a:r>
              <a:rPr lang="en-US" sz="2400" dirty="0">
                <a:solidFill>
                  <a:srgbClr val="000000"/>
                </a:solidFill>
                <a:latin typeface="Baskerville" panose="02020502070401020303" pitchFamily="18" charset="0"/>
                <a:ea typeface="Baskerville" panose="02020502070401020303" pitchFamily="18" charset="0"/>
              </a:rPr>
              <a:t>We aim to model and encourage healthy relationships.</a:t>
            </a:r>
          </a:p>
        </p:txBody>
      </p:sp>
    </p:spTree>
    <p:extLst>
      <p:ext uri="{BB962C8B-B14F-4D97-AF65-F5344CB8AC3E}">
        <p14:creationId xmlns:p14="http://schemas.microsoft.com/office/powerpoint/2010/main" val="35437931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 name="Rectangle 27">
            <a:extLst>
              <a:ext uri="{FF2B5EF4-FFF2-40B4-BE49-F238E27FC236}">
                <a16:creationId xmlns:a16="http://schemas.microsoft.com/office/drawing/2014/main" id="{AFA67CD3-AB4E-4A7A-BEB8-53C445D8C4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726"/>
            <a:ext cx="5614875"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 name="Picture 29">
            <a:extLst>
              <a:ext uri="{FF2B5EF4-FFF2-40B4-BE49-F238E27FC236}">
                <a16:creationId xmlns:a16="http://schemas.microsoft.com/office/drawing/2014/main" id="{07CF545F-9C2E-4446-97CD-AD92990C2B6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67BCB497-F3AC-9C4C-A916-7B90317AF4CE}"/>
              </a:ext>
            </a:extLst>
          </p:cNvPr>
          <p:cNvSpPr>
            <a:spLocks noGrp="1"/>
          </p:cNvSpPr>
          <p:nvPr>
            <p:ph type="title"/>
          </p:nvPr>
        </p:nvSpPr>
        <p:spPr>
          <a:xfrm>
            <a:off x="6094105" y="802955"/>
            <a:ext cx="4977976" cy="1454051"/>
          </a:xfrm>
        </p:spPr>
        <p:txBody>
          <a:bodyPr>
            <a:normAutofit/>
          </a:bodyPr>
          <a:lstStyle/>
          <a:p>
            <a:r>
              <a:rPr lang="en-US" sz="4400" dirty="0">
                <a:solidFill>
                  <a:srgbClr val="000000"/>
                </a:solidFill>
                <a:latin typeface="Baskerville" panose="02020502070401020303" pitchFamily="18" charset="0"/>
                <a:ea typeface="Baskerville" panose="02020502070401020303" pitchFamily="18" charset="0"/>
              </a:rPr>
              <a:t>Phase 4: Support</a:t>
            </a:r>
          </a:p>
        </p:txBody>
      </p:sp>
      <p:sp>
        <p:nvSpPr>
          <p:cNvPr id="32" name="Freeform 62">
            <a:extLst>
              <a:ext uri="{FF2B5EF4-FFF2-40B4-BE49-F238E27FC236}">
                <a16:creationId xmlns:a16="http://schemas.microsoft.com/office/drawing/2014/main" id="{339C8D78-A644-462F-B674-F440635E53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38619"/>
            <a:ext cx="5000438" cy="5400962"/>
          </a:xfrm>
          <a:custGeom>
            <a:avLst/>
            <a:gdLst>
              <a:gd name="connsiteX0" fmla="*/ 2299956 w 5000438"/>
              <a:gd name="connsiteY0" fmla="*/ 0 h 5400962"/>
              <a:gd name="connsiteX1" fmla="*/ 5000438 w 5000438"/>
              <a:gd name="connsiteY1" fmla="*/ 2700481 h 5400962"/>
              <a:gd name="connsiteX2" fmla="*/ 2299956 w 5000438"/>
              <a:gd name="connsiteY2" fmla="*/ 5400962 h 5400962"/>
              <a:gd name="connsiteX3" fmla="*/ 60675 w 5000438"/>
              <a:gd name="connsiteY3" fmla="*/ 4210346 h 5400962"/>
              <a:gd name="connsiteX4" fmla="*/ 0 w 5000438"/>
              <a:gd name="connsiteY4" fmla="*/ 4110472 h 5400962"/>
              <a:gd name="connsiteX5" fmla="*/ 0 w 5000438"/>
              <a:gd name="connsiteY5" fmla="*/ 1290491 h 5400962"/>
              <a:gd name="connsiteX6" fmla="*/ 60675 w 5000438"/>
              <a:gd name="connsiteY6" fmla="*/ 1190617 h 5400962"/>
              <a:gd name="connsiteX7" fmla="*/ 2299956 w 5000438"/>
              <a:gd name="connsiteY7" fmla="*/ 0 h 5400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00438" h="5400962">
                <a:moveTo>
                  <a:pt x="2299956" y="0"/>
                </a:moveTo>
                <a:cubicBezTo>
                  <a:pt x="3791390" y="0"/>
                  <a:pt x="5000438" y="1209047"/>
                  <a:pt x="5000438" y="2700481"/>
                </a:cubicBezTo>
                <a:cubicBezTo>
                  <a:pt x="5000438" y="4191915"/>
                  <a:pt x="3791390" y="5400962"/>
                  <a:pt x="2299956" y="5400962"/>
                </a:cubicBezTo>
                <a:cubicBezTo>
                  <a:pt x="1367810" y="5400962"/>
                  <a:pt x="545971" y="4928678"/>
                  <a:pt x="60675" y="4210346"/>
                </a:cubicBezTo>
                <a:lnTo>
                  <a:pt x="0" y="4110472"/>
                </a:lnTo>
                <a:lnTo>
                  <a:pt x="0" y="1290491"/>
                </a:lnTo>
                <a:lnTo>
                  <a:pt x="60675" y="1190617"/>
                </a:lnTo>
                <a:cubicBezTo>
                  <a:pt x="545971" y="472284"/>
                  <a:pt x="1367810" y="0"/>
                  <a:pt x="2299956"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85000"/>
                  </a:schemeClr>
                </a:gs>
                <a:gs pos="100000">
                  <a:schemeClr val="bg2">
                    <a:lumMod val="8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16" name="Graphic 15" descr="Cheers">
            <a:extLst>
              <a:ext uri="{FF2B5EF4-FFF2-40B4-BE49-F238E27FC236}">
                <a16:creationId xmlns:a16="http://schemas.microsoft.com/office/drawing/2014/main" id="{6C58630E-389B-4A7E-83ED-DB9C0950317C}"/>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450254" y="1629089"/>
            <a:ext cx="3620021" cy="3620021"/>
          </a:xfrm>
          <a:prstGeom prst="rect">
            <a:avLst/>
          </a:prstGeom>
        </p:spPr>
      </p:pic>
      <p:sp>
        <p:nvSpPr>
          <p:cNvPr id="5" name="Content Placeholder 4">
            <a:extLst>
              <a:ext uri="{FF2B5EF4-FFF2-40B4-BE49-F238E27FC236}">
                <a16:creationId xmlns:a16="http://schemas.microsoft.com/office/drawing/2014/main" id="{0C16C8A6-F647-1949-9429-B0CAFE95AD72}"/>
              </a:ext>
            </a:extLst>
          </p:cNvPr>
          <p:cNvSpPr>
            <a:spLocks noGrp="1"/>
          </p:cNvSpPr>
          <p:nvPr>
            <p:ph idx="1"/>
          </p:nvPr>
        </p:nvSpPr>
        <p:spPr>
          <a:xfrm>
            <a:off x="6094105" y="2257006"/>
            <a:ext cx="5765799" cy="4351338"/>
          </a:xfrm>
        </p:spPr>
        <p:txBody>
          <a:bodyPr>
            <a:normAutofit/>
          </a:bodyPr>
          <a:lstStyle/>
          <a:p>
            <a:r>
              <a:rPr lang="en-US" sz="2200" dirty="0">
                <a:latin typeface="Baskerville" panose="02020502070401020303" pitchFamily="18" charset="0"/>
                <a:ea typeface="Baskerville" panose="02020502070401020303" pitchFamily="18" charset="0"/>
              </a:rPr>
              <a:t>Our approach is to apply the “plant, water, grow” mindset. </a:t>
            </a:r>
          </a:p>
          <a:p>
            <a:r>
              <a:rPr lang="en-US" sz="2200" dirty="0">
                <a:latin typeface="Baskerville" panose="02020502070401020303" pitchFamily="18" charset="0"/>
                <a:ea typeface="Baskerville" panose="02020502070401020303" pitchFamily="18" charset="0"/>
              </a:rPr>
              <a:t>The bottom line is that we need others who will lean into the call to help foster youth plan for better outcomes. Period. </a:t>
            </a:r>
          </a:p>
          <a:p>
            <a:r>
              <a:rPr lang="en-US" sz="2200" dirty="0">
                <a:latin typeface="Baskerville" panose="02020502070401020303" pitchFamily="18" charset="0"/>
                <a:ea typeface="Baskerville" panose="02020502070401020303" pitchFamily="18" charset="0"/>
              </a:rPr>
              <a:t>Fundraising is not always fun, but it is too important to ignore.</a:t>
            </a:r>
          </a:p>
          <a:p>
            <a:r>
              <a:rPr lang="en-US" sz="2200" b="1" dirty="0">
                <a:latin typeface="Baskerville" panose="02020502070401020303" pitchFamily="18" charset="0"/>
                <a:ea typeface="Baskerville" panose="02020502070401020303" pitchFamily="18" charset="0"/>
              </a:rPr>
              <a:t>Volunteering</a:t>
            </a:r>
            <a:r>
              <a:rPr lang="en-US" sz="2200" dirty="0">
                <a:latin typeface="Baskerville" panose="02020502070401020303" pitchFamily="18" charset="0"/>
                <a:ea typeface="Baskerville" panose="02020502070401020303" pitchFamily="18" charset="0"/>
              </a:rPr>
              <a:t> is a great way to serve others while working for a greater purpose. </a:t>
            </a:r>
          </a:p>
          <a:p>
            <a:r>
              <a:rPr lang="en-US" sz="2200" dirty="0">
                <a:latin typeface="Baskerville" panose="02020502070401020303" pitchFamily="18" charset="0"/>
                <a:ea typeface="Baskerville" panose="02020502070401020303" pitchFamily="18" charset="0"/>
              </a:rPr>
              <a:t>Here is the fun part, we all have different skills and gifts. </a:t>
            </a:r>
          </a:p>
          <a:p>
            <a:endParaRPr lang="en-US" sz="2200" dirty="0"/>
          </a:p>
        </p:txBody>
      </p:sp>
    </p:spTree>
    <p:extLst>
      <p:ext uri="{BB962C8B-B14F-4D97-AF65-F5344CB8AC3E}">
        <p14:creationId xmlns:p14="http://schemas.microsoft.com/office/powerpoint/2010/main" val="37321917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3FFFA32-D9F4-4AF9-A025-CD128AC85E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557022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2823A416-999C-4FA3-A853-0AE48404B5D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3808676"/>
            <a:ext cx="12192000" cy="3049325"/>
            <a:chOff x="0" y="3808676"/>
            <a:chExt cx="12192000" cy="3049325"/>
          </a:xfrm>
        </p:grpSpPr>
        <p:pic>
          <p:nvPicPr>
            <p:cNvPr id="11" name="Picture 10">
              <a:extLst>
                <a:ext uri="{FF2B5EF4-FFF2-40B4-BE49-F238E27FC236}">
                  <a16:creationId xmlns:a16="http://schemas.microsoft.com/office/drawing/2014/main" id="{9362F656-1A8D-4BA3-BA72-92332E75DB99}"/>
                </a:ext>
                <a:ext uri="{C183D7F6-B498-43B3-948B-1728B52AA6E4}">
                  <adec:decorative xmlns:adec="http://schemas.microsoft.com/office/drawing/2017/decorative" val="1"/>
                </a:ext>
              </a:extLst>
            </p:cNvPr>
            <p:cNvPicPr>
              <a:picLocks noChangeAspect="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rcRect t="45716" b="9820"/>
            <a:stretch>
              <a:fillRect/>
            </a:stretch>
          </p:blipFill>
          <p:spPr>
            <a:xfrm>
              <a:off x="0" y="3808676"/>
              <a:ext cx="12192000" cy="3049325"/>
            </a:xfrm>
            <a:custGeom>
              <a:avLst/>
              <a:gdLst>
                <a:gd name="connsiteX0" fmla="*/ 0 w 12192000"/>
                <a:gd name="connsiteY0" fmla="*/ 0 h 3049325"/>
                <a:gd name="connsiteX1" fmla="*/ 12192000 w 12192000"/>
                <a:gd name="connsiteY1" fmla="*/ 0 h 3049325"/>
                <a:gd name="connsiteX2" fmla="*/ 12192000 w 12192000"/>
                <a:gd name="connsiteY2" fmla="*/ 3049325 h 3049325"/>
                <a:gd name="connsiteX3" fmla="*/ 0 w 12192000"/>
                <a:gd name="connsiteY3" fmla="*/ 3049325 h 3049325"/>
              </a:gdLst>
              <a:ahLst/>
              <a:cxnLst>
                <a:cxn ang="0">
                  <a:pos x="connsiteX0" y="connsiteY0"/>
                </a:cxn>
                <a:cxn ang="0">
                  <a:pos x="connsiteX1" y="connsiteY1"/>
                </a:cxn>
                <a:cxn ang="0">
                  <a:pos x="connsiteX2" y="connsiteY2"/>
                </a:cxn>
                <a:cxn ang="0">
                  <a:pos x="connsiteX3" y="connsiteY3"/>
                </a:cxn>
              </a:cxnLst>
              <a:rect l="l" t="t" r="r" b="b"/>
              <a:pathLst>
                <a:path w="12192000" h="3049325">
                  <a:moveTo>
                    <a:pt x="0" y="0"/>
                  </a:moveTo>
                  <a:lnTo>
                    <a:pt x="12192000" y="0"/>
                  </a:lnTo>
                  <a:lnTo>
                    <a:pt x="12192000" y="3049325"/>
                  </a:lnTo>
                  <a:lnTo>
                    <a:pt x="0" y="3049325"/>
                  </a:lnTo>
                  <a:close/>
                </a:path>
              </a:pathLst>
            </a:custGeom>
          </p:spPr>
        </p:pic>
        <p:sp>
          <p:nvSpPr>
            <p:cNvPr id="12" name="Oval 11">
              <a:extLst>
                <a:ext uri="{FF2B5EF4-FFF2-40B4-BE49-F238E27FC236}">
                  <a16:creationId xmlns:a16="http://schemas.microsoft.com/office/drawing/2014/main" id="{9338807D-FB66-4E3A-9CF0-786662C4AB4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067339" y="5375082"/>
              <a:ext cx="373711" cy="405516"/>
            </a:xfrm>
            <a:prstGeom prst="ellips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a:extLst>
              <a:ext uri="{FF2B5EF4-FFF2-40B4-BE49-F238E27FC236}">
                <a16:creationId xmlns:a16="http://schemas.microsoft.com/office/drawing/2014/main" id="{67BCB497-F3AC-9C4C-A916-7B90317AF4CE}"/>
              </a:ext>
            </a:extLst>
          </p:cNvPr>
          <p:cNvSpPr>
            <a:spLocks noGrp="1"/>
          </p:cNvSpPr>
          <p:nvPr>
            <p:ph type="title"/>
          </p:nvPr>
        </p:nvSpPr>
        <p:spPr>
          <a:xfrm>
            <a:off x="1179226" y="5105400"/>
            <a:ext cx="9833548" cy="1066802"/>
          </a:xfrm>
        </p:spPr>
        <p:txBody>
          <a:bodyPr>
            <a:normAutofit/>
          </a:bodyPr>
          <a:lstStyle/>
          <a:p>
            <a:r>
              <a:rPr lang="en-US" sz="4000" dirty="0">
                <a:solidFill>
                  <a:srgbClr val="3F3F3F"/>
                </a:solidFill>
                <a:latin typeface="Baskerville" panose="02020502070401020303" pitchFamily="18" charset="0"/>
                <a:ea typeface="Baskerville" panose="02020502070401020303" pitchFamily="18" charset="0"/>
              </a:rPr>
              <a:t>Hi, my name is: </a:t>
            </a:r>
            <a:r>
              <a:rPr lang="en-US" sz="4000" b="1" dirty="0">
                <a:solidFill>
                  <a:srgbClr val="FF0000"/>
                </a:solidFill>
                <a:latin typeface="Bradley Hand ITC" panose="020F0502020204030204" pitchFamily="34" charset="0"/>
                <a:ea typeface="Baskerville" panose="02020502070401020303" pitchFamily="18" charset="0"/>
              </a:rPr>
              <a:t>R</a:t>
            </a:r>
            <a:r>
              <a:rPr lang="en-US" sz="4000" b="1" dirty="0">
                <a:solidFill>
                  <a:srgbClr val="FF0000"/>
                </a:solidFill>
                <a:latin typeface="Bradley Hand ITC" panose="020F0502020204030204" pitchFamily="34" charset="0"/>
                <a:ea typeface="Baskerville" panose="02020502070401020303" pitchFamily="18" charset="0"/>
                <a:cs typeface="Bradley Hand ITC" panose="020F0502020204030204" pitchFamily="34" charset="0"/>
              </a:rPr>
              <a:t>esource Expert</a:t>
            </a:r>
          </a:p>
        </p:txBody>
      </p:sp>
      <p:sp>
        <p:nvSpPr>
          <p:cNvPr id="3" name="Content Placeholder 2">
            <a:extLst>
              <a:ext uri="{FF2B5EF4-FFF2-40B4-BE49-F238E27FC236}">
                <a16:creationId xmlns:a16="http://schemas.microsoft.com/office/drawing/2014/main" id="{155E0C63-8181-1040-B104-5D4768A46F6D}"/>
              </a:ext>
            </a:extLst>
          </p:cNvPr>
          <p:cNvSpPr>
            <a:spLocks noGrp="1"/>
          </p:cNvSpPr>
          <p:nvPr>
            <p:ph idx="1"/>
          </p:nvPr>
        </p:nvSpPr>
        <p:spPr>
          <a:xfrm>
            <a:off x="1179226" y="409433"/>
            <a:ext cx="9833548" cy="4189863"/>
          </a:xfrm>
        </p:spPr>
        <p:txBody>
          <a:bodyPr anchor="ctr">
            <a:normAutofit lnSpcReduction="10000"/>
          </a:bodyPr>
          <a:lstStyle/>
          <a:p>
            <a:r>
              <a:rPr lang="en-US" sz="2400" dirty="0">
                <a:solidFill>
                  <a:srgbClr val="FFFFFF"/>
                </a:solidFill>
                <a:latin typeface="Baskerville" panose="02020502070401020303" pitchFamily="18" charset="0"/>
                <a:ea typeface="Baskerville" panose="02020502070401020303" pitchFamily="18" charset="0"/>
              </a:rPr>
              <a:t>There are hundreds of resources in our local community. There are probably only a handful of people who understand how they work, how they help, and how they are obtained. </a:t>
            </a:r>
          </a:p>
          <a:p>
            <a:r>
              <a:rPr lang="en-US" sz="2400" dirty="0">
                <a:solidFill>
                  <a:srgbClr val="FFFFFF"/>
                </a:solidFill>
                <a:latin typeface="Baskerville" panose="02020502070401020303" pitchFamily="18" charset="0"/>
                <a:ea typeface="Baskerville" panose="02020502070401020303" pitchFamily="18" charset="0"/>
              </a:rPr>
              <a:t>If you fail to plan, then you can plan to fail. The foundation is built on the principle that we are helping foster youth develop a plan as they transition into the adult world. We must also plan. </a:t>
            </a:r>
          </a:p>
          <a:p>
            <a:r>
              <a:rPr lang="en-US" sz="2400" dirty="0">
                <a:solidFill>
                  <a:srgbClr val="FFFFFF"/>
                </a:solidFill>
                <a:latin typeface="Baskerville" panose="02020502070401020303" pitchFamily="18" charset="0"/>
                <a:ea typeface="Baskerville" panose="02020502070401020303" pitchFamily="18" charset="0"/>
              </a:rPr>
              <a:t>What can the average person do? Dedicate time, resources, energy, and volunteering to become experts at connecting others to resources that already exist in the community, how to use them, and where to point someone. </a:t>
            </a:r>
          </a:p>
          <a:p>
            <a:r>
              <a:rPr lang="en-US" sz="2400" dirty="0">
                <a:solidFill>
                  <a:srgbClr val="FFFFFF"/>
                </a:solidFill>
                <a:latin typeface="Baskerville" panose="02020502070401020303" pitchFamily="18" charset="0"/>
                <a:ea typeface="Baskerville" panose="02020502070401020303" pitchFamily="18" charset="0"/>
              </a:rPr>
              <a:t>This will take a lot of time researching, visiting locations, and asking many questions. We are not trying to reinvent the wheel; rather, we want to make sure it won’t fly off the axle. </a:t>
            </a:r>
          </a:p>
        </p:txBody>
      </p:sp>
    </p:spTree>
    <p:extLst>
      <p:ext uri="{BB962C8B-B14F-4D97-AF65-F5344CB8AC3E}">
        <p14:creationId xmlns:p14="http://schemas.microsoft.com/office/powerpoint/2010/main" val="1254134788"/>
      </p:ext>
    </p:extLst>
  </p:cSld>
  <p:clrMapOvr>
    <a:overrideClrMapping bg1="dk1" tx1="lt1" bg2="dk2" tx2="lt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67BCB497-F3AC-9C4C-A916-7B90317AF4CE}"/>
              </a:ext>
            </a:extLst>
          </p:cNvPr>
          <p:cNvSpPr>
            <a:spLocks noGrp="1"/>
          </p:cNvSpPr>
          <p:nvPr>
            <p:ph type="title"/>
          </p:nvPr>
        </p:nvSpPr>
        <p:spPr>
          <a:xfrm>
            <a:off x="863029" y="1012004"/>
            <a:ext cx="3416158" cy="4795408"/>
          </a:xfrm>
        </p:spPr>
        <p:txBody>
          <a:bodyPr>
            <a:normAutofit/>
          </a:bodyPr>
          <a:lstStyle/>
          <a:p>
            <a:r>
              <a:rPr lang="en-US">
                <a:solidFill>
                  <a:srgbClr val="FFFFFF"/>
                </a:solidFill>
                <a:latin typeface="Baskerville" panose="02020502070401020303" pitchFamily="18" charset="0"/>
                <a:ea typeface="Baskerville" panose="02020502070401020303" pitchFamily="18" charset="0"/>
              </a:rPr>
              <a:t>What are some basic needs?</a:t>
            </a:r>
          </a:p>
        </p:txBody>
      </p:sp>
      <p:graphicFrame>
        <p:nvGraphicFramePr>
          <p:cNvPr id="5" name="Content Placeholder 2">
            <a:extLst>
              <a:ext uri="{FF2B5EF4-FFF2-40B4-BE49-F238E27FC236}">
                <a16:creationId xmlns:a16="http://schemas.microsoft.com/office/drawing/2014/main" id="{67A8EEC9-7466-427C-BB42-7CA8EFE26237}"/>
              </a:ext>
            </a:extLst>
          </p:cNvPr>
          <p:cNvGraphicFramePr>
            <a:graphicFrameLocks noGrp="1"/>
          </p:cNvGraphicFramePr>
          <p:nvPr>
            <p:ph idx="1"/>
            <p:extLst>
              <p:ext uri="{D42A27DB-BD31-4B8C-83A1-F6EECF244321}">
                <p14:modId xmlns:p14="http://schemas.microsoft.com/office/powerpoint/2010/main" val="2142306771"/>
              </p:ext>
            </p:extLst>
          </p:nvPr>
        </p:nvGraphicFramePr>
        <p:xfrm>
          <a:off x="5194300" y="470924"/>
          <a:ext cx="6513604" cy="58854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845107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BE95D989-81FA-4BAD-9AD5-E46CEDA91B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3" cy="6858000"/>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67BCB497-F3AC-9C4C-A916-7B90317AF4CE}"/>
              </a:ext>
            </a:extLst>
          </p:cNvPr>
          <p:cNvSpPr>
            <a:spLocks noGrp="1"/>
          </p:cNvSpPr>
          <p:nvPr>
            <p:ph type="title"/>
          </p:nvPr>
        </p:nvSpPr>
        <p:spPr>
          <a:xfrm>
            <a:off x="838200" y="811161"/>
            <a:ext cx="3335594" cy="5403370"/>
          </a:xfrm>
        </p:spPr>
        <p:txBody>
          <a:bodyPr>
            <a:normAutofit/>
          </a:bodyPr>
          <a:lstStyle/>
          <a:p>
            <a:r>
              <a:rPr lang="en-US" sz="4400">
                <a:solidFill>
                  <a:srgbClr val="FFFFFF"/>
                </a:solidFill>
                <a:latin typeface="Baskerville" panose="02020502070401020303" pitchFamily="18" charset="0"/>
                <a:ea typeface="Baskerville" panose="02020502070401020303" pitchFamily="18" charset="0"/>
              </a:rPr>
              <a:t>Financial Literacy!</a:t>
            </a:r>
          </a:p>
        </p:txBody>
      </p:sp>
      <p:sp>
        <p:nvSpPr>
          <p:cNvPr id="21" name="Rectangle 20">
            <a:extLst>
              <a:ext uri="{FF2B5EF4-FFF2-40B4-BE49-F238E27FC236}">
                <a16:creationId xmlns:a16="http://schemas.microsoft.com/office/drawing/2014/main" id="{156189E5-8A3E-4CFD-B71B-CCD0F8495E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4293" y="0"/>
            <a:ext cx="142074" cy="6858000"/>
          </a:xfrm>
          <a:prstGeom prst="rect">
            <a:avLst/>
          </a:prstGeom>
          <a:solidFill>
            <a:schemeClr val="tx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14" name="Content Placeholder 2">
            <a:extLst>
              <a:ext uri="{FF2B5EF4-FFF2-40B4-BE49-F238E27FC236}">
                <a16:creationId xmlns:a16="http://schemas.microsoft.com/office/drawing/2014/main" id="{6FD5EF5A-9997-45FE-9212-046489A69561}"/>
              </a:ext>
            </a:extLst>
          </p:cNvPr>
          <p:cNvGraphicFramePr>
            <a:graphicFrameLocks noGrp="1"/>
          </p:cNvGraphicFramePr>
          <p:nvPr>
            <p:ph idx="1"/>
            <p:extLst>
              <p:ext uri="{D42A27DB-BD31-4B8C-83A1-F6EECF244321}">
                <p14:modId xmlns:p14="http://schemas.microsoft.com/office/powerpoint/2010/main" val="2999761701"/>
              </p:ext>
            </p:extLst>
          </p:nvPr>
        </p:nvGraphicFramePr>
        <p:xfrm>
          <a:off x="5459413" y="642938"/>
          <a:ext cx="6089650" cy="55721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335430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lumMod val="95000"/>
            <a:alpha val="30000"/>
          </a:schemeClr>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FA67CD3-AB4E-4A7A-BEB8-53C445D8C4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726"/>
            <a:ext cx="5614875"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07CF545F-9C2E-4446-97CD-AD92990C2B6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67BCB497-F3AC-9C4C-A916-7B90317AF4CE}"/>
              </a:ext>
            </a:extLst>
          </p:cNvPr>
          <p:cNvSpPr>
            <a:spLocks noGrp="1"/>
          </p:cNvSpPr>
          <p:nvPr>
            <p:ph type="title"/>
          </p:nvPr>
        </p:nvSpPr>
        <p:spPr>
          <a:xfrm>
            <a:off x="3607012" y="67271"/>
            <a:ext cx="4977976" cy="1454051"/>
          </a:xfrm>
        </p:spPr>
        <p:txBody>
          <a:bodyPr>
            <a:normAutofit/>
          </a:bodyPr>
          <a:lstStyle/>
          <a:p>
            <a:pPr algn="ctr"/>
            <a:r>
              <a:rPr lang="en-US" sz="5900" dirty="0">
                <a:solidFill>
                  <a:srgbClr val="000000"/>
                </a:solidFill>
                <a:latin typeface="Baskerville" panose="02020502070401020303" pitchFamily="18" charset="0"/>
                <a:ea typeface="Baskerville" panose="02020502070401020303" pitchFamily="18" charset="0"/>
              </a:rPr>
              <a:t>Questions</a:t>
            </a:r>
          </a:p>
        </p:txBody>
      </p:sp>
      <p:sp>
        <p:nvSpPr>
          <p:cNvPr id="14" name="Freeform 62">
            <a:extLst>
              <a:ext uri="{FF2B5EF4-FFF2-40B4-BE49-F238E27FC236}">
                <a16:creationId xmlns:a16="http://schemas.microsoft.com/office/drawing/2014/main" id="{339C8D78-A644-462F-B674-F440635E53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38619"/>
            <a:ext cx="5000438" cy="5400962"/>
          </a:xfrm>
          <a:custGeom>
            <a:avLst/>
            <a:gdLst>
              <a:gd name="connsiteX0" fmla="*/ 2299956 w 5000438"/>
              <a:gd name="connsiteY0" fmla="*/ 0 h 5400962"/>
              <a:gd name="connsiteX1" fmla="*/ 5000438 w 5000438"/>
              <a:gd name="connsiteY1" fmla="*/ 2700481 h 5400962"/>
              <a:gd name="connsiteX2" fmla="*/ 2299956 w 5000438"/>
              <a:gd name="connsiteY2" fmla="*/ 5400962 h 5400962"/>
              <a:gd name="connsiteX3" fmla="*/ 60675 w 5000438"/>
              <a:gd name="connsiteY3" fmla="*/ 4210346 h 5400962"/>
              <a:gd name="connsiteX4" fmla="*/ 0 w 5000438"/>
              <a:gd name="connsiteY4" fmla="*/ 4110472 h 5400962"/>
              <a:gd name="connsiteX5" fmla="*/ 0 w 5000438"/>
              <a:gd name="connsiteY5" fmla="*/ 1290491 h 5400962"/>
              <a:gd name="connsiteX6" fmla="*/ 60675 w 5000438"/>
              <a:gd name="connsiteY6" fmla="*/ 1190617 h 5400962"/>
              <a:gd name="connsiteX7" fmla="*/ 2299956 w 5000438"/>
              <a:gd name="connsiteY7" fmla="*/ 0 h 5400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00438" h="5400962">
                <a:moveTo>
                  <a:pt x="2299956" y="0"/>
                </a:moveTo>
                <a:cubicBezTo>
                  <a:pt x="3791390" y="0"/>
                  <a:pt x="5000438" y="1209047"/>
                  <a:pt x="5000438" y="2700481"/>
                </a:cubicBezTo>
                <a:cubicBezTo>
                  <a:pt x="5000438" y="4191915"/>
                  <a:pt x="3791390" y="5400962"/>
                  <a:pt x="2299956" y="5400962"/>
                </a:cubicBezTo>
                <a:cubicBezTo>
                  <a:pt x="1367810" y="5400962"/>
                  <a:pt x="545971" y="4928678"/>
                  <a:pt x="60675" y="4210346"/>
                </a:cubicBezTo>
                <a:lnTo>
                  <a:pt x="0" y="4110472"/>
                </a:lnTo>
                <a:lnTo>
                  <a:pt x="0" y="1290491"/>
                </a:lnTo>
                <a:lnTo>
                  <a:pt x="60675" y="1190617"/>
                </a:lnTo>
                <a:cubicBezTo>
                  <a:pt x="545971" y="472284"/>
                  <a:pt x="1367810" y="0"/>
                  <a:pt x="2299956"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85000"/>
                  </a:schemeClr>
                </a:gs>
                <a:gs pos="100000">
                  <a:schemeClr val="bg2">
                    <a:lumMod val="8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7" name="Graphic 6" descr="Email">
            <a:extLst>
              <a:ext uri="{FF2B5EF4-FFF2-40B4-BE49-F238E27FC236}">
                <a16:creationId xmlns:a16="http://schemas.microsoft.com/office/drawing/2014/main" id="{F51D1171-D64E-43BE-A7FD-2CDAC7D715E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50254" y="1629089"/>
            <a:ext cx="3620021" cy="3620021"/>
          </a:xfrm>
          <a:prstGeom prst="rect">
            <a:avLst/>
          </a:prstGeom>
        </p:spPr>
      </p:pic>
      <p:sp>
        <p:nvSpPr>
          <p:cNvPr id="3" name="Content Placeholder 2">
            <a:extLst>
              <a:ext uri="{FF2B5EF4-FFF2-40B4-BE49-F238E27FC236}">
                <a16:creationId xmlns:a16="http://schemas.microsoft.com/office/drawing/2014/main" id="{155E0C63-8181-1040-B104-5D4768A46F6D}"/>
              </a:ext>
            </a:extLst>
          </p:cNvPr>
          <p:cNvSpPr>
            <a:spLocks noGrp="1"/>
          </p:cNvSpPr>
          <p:nvPr>
            <p:ph idx="1"/>
          </p:nvPr>
        </p:nvSpPr>
        <p:spPr>
          <a:xfrm>
            <a:off x="5256542" y="2186630"/>
            <a:ext cx="7400539" cy="2488240"/>
          </a:xfrm>
        </p:spPr>
        <p:txBody>
          <a:bodyPr anchor="ctr">
            <a:normAutofit fontScale="85000" lnSpcReduction="20000"/>
          </a:bodyPr>
          <a:lstStyle/>
          <a:p>
            <a:pPr marL="0" indent="0">
              <a:buNone/>
            </a:pPr>
            <a:endParaRPr lang="en-US" sz="1600" dirty="0">
              <a:solidFill>
                <a:srgbClr val="000000"/>
              </a:solidFill>
              <a:latin typeface="Baskerville" panose="02020502070401020303" pitchFamily="18" charset="0"/>
              <a:ea typeface="Baskerville" panose="02020502070401020303" pitchFamily="18" charset="0"/>
            </a:endParaRPr>
          </a:p>
          <a:p>
            <a:pPr marL="0" indent="0">
              <a:buNone/>
            </a:pPr>
            <a:endParaRPr lang="en-US" sz="1600" dirty="0">
              <a:solidFill>
                <a:srgbClr val="000000"/>
              </a:solidFill>
              <a:latin typeface="Baskerville" panose="02020502070401020303" pitchFamily="18" charset="0"/>
              <a:ea typeface="Baskerville" panose="02020502070401020303" pitchFamily="18" charset="0"/>
            </a:endParaRPr>
          </a:p>
          <a:p>
            <a:pPr marL="0" indent="0">
              <a:buNone/>
            </a:pPr>
            <a:r>
              <a:rPr lang="en-US" dirty="0">
                <a:solidFill>
                  <a:srgbClr val="000000"/>
                </a:solidFill>
                <a:latin typeface="Baskerville" panose="02020502070401020303" pitchFamily="18" charset="0"/>
                <a:ea typeface="Baskerville" panose="02020502070401020303" pitchFamily="18" charset="0"/>
              </a:rPr>
              <a:t>Contact us:</a:t>
            </a:r>
          </a:p>
          <a:p>
            <a:pPr marL="0" indent="0">
              <a:buNone/>
            </a:pPr>
            <a:r>
              <a:rPr lang="en-US" dirty="0">
                <a:solidFill>
                  <a:srgbClr val="000000"/>
                </a:solidFill>
                <a:latin typeface="Baskerville" panose="02020502070401020303" pitchFamily="18" charset="0"/>
                <a:ea typeface="Baskerville" panose="02020502070401020303" pitchFamily="18" charset="0"/>
              </a:rPr>
              <a:t>Email: </a:t>
            </a:r>
            <a:r>
              <a:rPr lang="en-US" dirty="0">
                <a:solidFill>
                  <a:srgbClr val="000000"/>
                </a:solidFill>
                <a:latin typeface="Baskerville" panose="02020502070401020303" pitchFamily="18" charset="0"/>
                <a:ea typeface="Baskerville" panose="02020502070401020303" pitchFamily="18" charset="0"/>
                <a:hlinkClick r:id="rId5"/>
              </a:rPr>
              <a:t>info@trotterfamilyfoundation.org</a:t>
            </a:r>
            <a:r>
              <a:rPr lang="en-US" dirty="0">
                <a:solidFill>
                  <a:srgbClr val="000000"/>
                </a:solidFill>
                <a:latin typeface="Baskerville" panose="02020502070401020303" pitchFamily="18" charset="0"/>
                <a:ea typeface="Baskerville" panose="02020502070401020303" pitchFamily="18" charset="0"/>
              </a:rPr>
              <a:t> </a:t>
            </a:r>
          </a:p>
          <a:p>
            <a:pPr marL="0" indent="0">
              <a:buNone/>
            </a:pPr>
            <a:r>
              <a:rPr lang="en-US" dirty="0">
                <a:solidFill>
                  <a:srgbClr val="000000"/>
                </a:solidFill>
                <a:latin typeface="Baskerville" panose="02020502070401020303" pitchFamily="18" charset="0"/>
                <a:ea typeface="Baskerville" panose="02020502070401020303" pitchFamily="18" charset="0"/>
              </a:rPr>
              <a:t>Web: </a:t>
            </a:r>
            <a:r>
              <a:rPr lang="en-US" dirty="0">
                <a:solidFill>
                  <a:srgbClr val="000000"/>
                </a:solidFill>
                <a:latin typeface="Baskerville" panose="02020502070401020303" pitchFamily="18" charset="0"/>
                <a:ea typeface="Baskerville" panose="02020502070401020303" pitchFamily="18" charset="0"/>
                <a:hlinkClick r:id="rId6"/>
              </a:rPr>
              <a:t>www.trotterfamilyfoundation.org</a:t>
            </a:r>
            <a:endParaRPr lang="en-US" dirty="0">
              <a:solidFill>
                <a:srgbClr val="000000"/>
              </a:solidFill>
              <a:latin typeface="Baskerville" panose="02020502070401020303" pitchFamily="18" charset="0"/>
              <a:ea typeface="Baskerville" panose="02020502070401020303" pitchFamily="18" charset="0"/>
            </a:endParaRPr>
          </a:p>
          <a:p>
            <a:pPr marL="0" indent="0">
              <a:buNone/>
            </a:pPr>
            <a:r>
              <a:rPr lang="en-US" dirty="0">
                <a:solidFill>
                  <a:srgbClr val="000000"/>
                </a:solidFill>
                <a:latin typeface="Baskerville" panose="02020502070401020303" pitchFamily="18" charset="0"/>
                <a:ea typeface="Baskerville" panose="02020502070401020303" pitchFamily="18" charset="0"/>
              </a:rPr>
              <a:t>Phone: (785) 806-8760 </a:t>
            </a:r>
          </a:p>
          <a:p>
            <a:pPr marL="0" indent="0">
              <a:buNone/>
            </a:pPr>
            <a:r>
              <a:rPr lang="en-US" dirty="0">
                <a:solidFill>
                  <a:srgbClr val="000000"/>
                </a:solidFill>
                <a:latin typeface="Baskerville" panose="02020502070401020303" pitchFamily="18" charset="0"/>
                <a:ea typeface="Baskerville" panose="02020502070401020303" pitchFamily="18" charset="0"/>
              </a:rPr>
              <a:t>   </a:t>
            </a:r>
          </a:p>
        </p:txBody>
      </p:sp>
    </p:spTree>
    <p:extLst>
      <p:ext uri="{BB962C8B-B14F-4D97-AF65-F5344CB8AC3E}">
        <p14:creationId xmlns:p14="http://schemas.microsoft.com/office/powerpoint/2010/main" val="19140697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D3FFFA32-D9F4-4AF9-A025-CD128AC85E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557022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9" name="Group 18">
            <a:extLst>
              <a:ext uri="{FF2B5EF4-FFF2-40B4-BE49-F238E27FC236}">
                <a16:creationId xmlns:a16="http://schemas.microsoft.com/office/drawing/2014/main" id="{2823A416-999C-4FA3-A853-0AE48404B5D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3808676"/>
            <a:ext cx="12192000" cy="3049325"/>
            <a:chOff x="0" y="3808676"/>
            <a:chExt cx="12192000" cy="3049325"/>
          </a:xfrm>
        </p:grpSpPr>
        <p:pic>
          <p:nvPicPr>
            <p:cNvPr id="20" name="Picture 19">
              <a:extLst>
                <a:ext uri="{FF2B5EF4-FFF2-40B4-BE49-F238E27FC236}">
                  <a16:creationId xmlns:a16="http://schemas.microsoft.com/office/drawing/2014/main" id="{9362F656-1A8D-4BA3-BA72-92332E75DB99}"/>
                </a:ext>
                <a:ext uri="{C183D7F6-B498-43B3-948B-1728B52AA6E4}">
                  <adec:decorative xmlns:adec="http://schemas.microsoft.com/office/drawing/2017/decorative" val="1"/>
                </a:ext>
              </a:extLst>
            </p:cNvPr>
            <p:cNvPicPr>
              <a:picLocks noChangeAspect="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rcRect t="45716" b="9820"/>
            <a:stretch>
              <a:fillRect/>
            </a:stretch>
          </p:blipFill>
          <p:spPr>
            <a:xfrm>
              <a:off x="0" y="3808676"/>
              <a:ext cx="12192000" cy="3049325"/>
            </a:xfrm>
            <a:custGeom>
              <a:avLst/>
              <a:gdLst>
                <a:gd name="connsiteX0" fmla="*/ 0 w 12192000"/>
                <a:gd name="connsiteY0" fmla="*/ 0 h 3049325"/>
                <a:gd name="connsiteX1" fmla="*/ 12192000 w 12192000"/>
                <a:gd name="connsiteY1" fmla="*/ 0 h 3049325"/>
                <a:gd name="connsiteX2" fmla="*/ 12192000 w 12192000"/>
                <a:gd name="connsiteY2" fmla="*/ 3049325 h 3049325"/>
                <a:gd name="connsiteX3" fmla="*/ 0 w 12192000"/>
                <a:gd name="connsiteY3" fmla="*/ 3049325 h 3049325"/>
              </a:gdLst>
              <a:ahLst/>
              <a:cxnLst>
                <a:cxn ang="0">
                  <a:pos x="connsiteX0" y="connsiteY0"/>
                </a:cxn>
                <a:cxn ang="0">
                  <a:pos x="connsiteX1" y="connsiteY1"/>
                </a:cxn>
                <a:cxn ang="0">
                  <a:pos x="connsiteX2" y="connsiteY2"/>
                </a:cxn>
                <a:cxn ang="0">
                  <a:pos x="connsiteX3" y="connsiteY3"/>
                </a:cxn>
              </a:cxnLst>
              <a:rect l="l" t="t" r="r" b="b"/>
              <a:pathLst>
                <a:path w="12192000" h="3049325">
                  <a:moveTo>
                    <a:pt x="0" y="0"/>
                  </a:moveTo>
                  <a:lnTo>
                    <a:pt x="12192000" y="0"/>
                  </a:lnTo>
                  <a:lnTo>
                    <a:pt x="12192000" y="3049325"/>
                  </a:lnTo>
                  <a:lnTo>
                    <a:pt x="0" y="3049325"/>
                  </a:lnTo>
                  <a:close/>
                </a:path>
              </a:pathLst>
            </a:custGeom>
          </p:spPr>
        </p:pic>
        <p:sp>
          <p:nvSpPr>
            <p:cNvPr id="21" name="Oval 20">
              <a:extLst>
                <a:ext uri="{FF2B5EF4-FFF2-40B4-BE49-F238E27FC236}">
                  <a16:creationId xmlns:a16="http://schemas.microsoft.com/office/drawing/2014/main" id="{9338807D-FB66-4E3A-9CF0-786662C4AB4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067339" y="5375082"/>
              <a:ext cx="373711" cy="405516"/>
            </a:xfrm>
            <a:prstGeom prst="ellips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a:extLst>
              <a:ext uri="{FF2B5EF4-FFF2-40B4-BE49-F238E27FC236}">
                <a16:creationId xmlns:a16="http://schemas.microsoft.com/office/drawing/2014/main" id="{67BCB497-F3AC-9C4C-A916-7B90317AF4CE}"/>
              </a:ext>
            </a:extLst>
          </p:cNvPr>
          <p:cNvSpPr>
            <a:spLocks noGrp="1"/>
          </p:cNvSpPr>
          <p:nvPr>
            <p:ph type="title"/>
          </p:nvPr>
        </p:nvSpPr>
        <p:spPr>
          <a:xfrm>
            <a:off x="1179226" y="5105400"/>
            <a:ext cx="9833548" cy="1066802"/>
          </a:xfrm>
        </p:spPr>
        <p:txBody>
          <a:bodyPr>
            <a:normAutofit/>
          </a:bodyPr>
          <a:lstStyle/>
          <a:p>
            <a:r>
              <a:rPr lang="en-US" sz="4000">
                <a:solidFill>
                  <a:srgbClr val="3F3F3F"/>
                </a:solidFill>
                <a:latin typeface="Baskerville" panose="02020502070401020303" pitchFamily="18" charset="0"/>
                <a:ea typeface="Baskerville" panose="02020502070401020303" pitchFamily="18" charset="0"/>
              </a:rPr>
              <a:t>Our Mission</a:t>
            </a:r>
          </a:p>
        </p:txBody>
      </p:sp>
      <p:sp>
        <p:nvSpPr>
          <p:cNvPr id="3" name="Content Placeholder 2">
            <a:extLst>
              <a:ext uri="{FF2B5EF4-FFF2-40B4-BE49-F238E27FC236}">
                <a16:creationId xmlns:a16="http://schemas.microsoft.com/office/drawing/2014/main" id="{155E0C63-8181-1040-B104-5D4768A46F6D}"/>
              </a:ext>
            </a:extLst>
          </p:cNvPr>
          <p:cNvSpPr>
            <a:spLocks noGrp="1"/>
          </p:cNvSpPr>
          <p:nvPr>
            <p:ph idx="1"/>
          </p:nvPr>
        </p:nvSpPr>
        <p:spPr>
          <a:xfrm>
            <a:off x="1179226" y="1077402"/>
            <a:ext cx="9833548" cy="2945574"/>
          </a:xfrm>
        </p:spPr>
        <p:txBody>
          <a:bodyPr anchor="ctr">
            <a:normAutofit/>
          </a:bodyPr>
          <a:lstStyle/>
          <a:p>
            <a:pPr marL="0" indent="0" algn="ctr">
              <a:buNone/>
            </a:pPr>
            <a:r>
              <a:rPr lang="en-US" sz="2400" dirty="0">
                <a:solidFill>
                  <a:srgbClr val="FFFFFF"/>
                </a:solidFill>
                <a:latin typeface="Baskerville" panose="02020502070401020303" pitchFamily="18" charset="0"/>
                <a:ea typeface="Baskerville" panose="02020502070401020303" pitchFamily="18" charset="0"/>
              </a:rPr>
              <a:t>Our mission is to focus on </a:t>
            </a:r>
            <a:r>
              <a:rPr lang="en-US" sz="2400" b="1" dirty="0">
                <a:solidFill>
                  <a:srgbClr val="FFFFFF"/>
                </a:solidFill>
                <a:latin typeface="Baskerville" panose="02020502070401020303" pitchFamily="18" charset="0"/>
                <a:ea typeface="Baskerville" panose="02020502070401020303" pitchFamily="18" charset="0"/>
              </a:rPr>
              <a:t>community</a:t>
            </a:r>
            <a:r>
              <a:rPr lang="en-US" sz="2400" dirty="0">
                <a:solidFill>
                  <a:srgbClr val="FFFFFF"/>
                </a:solidFill>
                <a:latin typeface="Baskerville" panose="02020502070401020303" pitchFamily="18" charset="0"/>
                <a:ea typeface="Baskerville" panose="02020502070401020303" pitchFamily="18" charset="0"/>
              </a:rPr>
              <a:t>, </a:t>
            </a:r>
            <a:r>
              <a:rPr lang="en-US" sz="2400" b="1" dirty="0">
                <a:solidFill>
                  <a:srgbClr val="FFFFFF"/>
                </a:solidFill>
                <a:latin typeface="Baskerville" panose="02020502070401020303" pitchFamily="18" charset="0"/>
                <a:ea typeface="Baskerville" panose="02020502070401020303" pitchFamily="18" charset="0"/>
              </a:rPr>
              <a:t>education</a:t>
            </a:r>
            <a:r>
              <a:rPr lang="en-US" sz="2400" dirty="0">
                <a:solidFill>
                  <a:srgbClr val="FFFFFF"/>
                </a:solidFill>
                <a:latin typeface="Baskerville" panose="02020502070401020303" pitchFamily="18" charset="0"/>
                <a:ea typeface="Baskerville" panose="02020502070401020303" pitchFamily="18" charset="0"/>
              </a:rPr>
              <a:t>, </a:t>
            </a:r>
            <a:r>
              <a:rPr lang="en-US" sz="2400" b="1" dirty="0">
                <a:solidFill>
                  <a:srgbClr val="FFFFFF"/>
                </a:solidFill>
                <a:latin typeface="Baskerville" panose="02020502070401020303" pitchFamily="18" charset="0"/>
                <a:ea typeface="Baskerville" panose="02020502070401020303" pitchFamily="18" charset="0"/>
              </a:rPr>
              <a:t>opportunity</a:t>
            </a:r>
            <a:r>
              <a:rPr lang="en-US" sz="2400" dirty="0">
                <a:solidFill>
                  <a:srgbClr val="FFFFFF"/>
                </a:solidFill>
                <a:latin typeface="Baskerville" panose="02020502070401020303" pitchFamily="18" charset="0"/>
                <a:ea typeface="Baskerville" panose="02020502070401020303" pitchFamily="18" charset="0"/>
              </a:rPr>
              <a:t>, and </a:t>
            </a:r>
            <a:r>
              <a:rPr lang="en-US" sz="2400" b="1" dirty="0">
                <a:solidFill>
                  <a:srgbClr val="FFFFFF"/>
                </a:solidFill>
                <a:latin typeface="Baskerville" panose="02020502070401020303" pitchFamily="18" charset="0"/>
                <a:ea typeface="Baskerville" panose="02020502070401020303" pitchFamily="18" charset="0"/>
              </a:rPr>
              <a:t>service</a:t>
            </a:r>
            <a:r>
              <a:rPr lang="en-US" sz="2400" dirty="0">
                <a:solidFill>
                  <a:srgbClr val="FFFFFF"/>
                </a:solidFill>
                <a:latin typeface="Baskerville" panose="02020502070401020303" pitchFamily="18" charset="0"/>
                <a:ea typeface="Baskerville" panose="02020502070401020303" pitchFamily="18" charset="0"/>
              </a:rPr>
              <a:t> for young people who have been in the foster care system. </a:t>
            </a:r>
          </a:p>
        </p:txBody>
      </p:sp>
    </p:spTree>
    <p:extLst>
      <p:ext uri="{BB962C8B-B14F-4D97-AF65-F5344CB8AC3E}">
        <p14:creationId xmlns:p14="http://schemas.microsoft.com/office/powerpoint/2010/main" val="1583655774"/>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F2DAD-7C27-514E-832E-61FB46A53BBF}"/>
              </a:ext>
            </a:extLst>
          </p:cNvPr>
          <p:cNvSpPr>
            <a:spLocks noGrp="1"/>
          </p:cNvSpPr>
          <p:nvPr>
            <p:ph type="title"/>
          </p:nvPr>
        </p:nvSpPr>
        <p:spPr>
          <a:xfrm>
            <a:off x="838200" y="365125"/>
            <a:ext cx="10515600" cy="1325563"/>
          </a:xfrm>
        </p:spPr>
        <p:txBody>
          <a:bodyPr>
            <a:normAutofit/>
          </a:bodyPr>
          <a:lstStyle/>
          <a:p>
            <a:r>
              <a:rPr lang="en-US" dirty="0">
                <a:latin typeface="Baskerville" panose="02020502070401020303" pitchFamily="18" charset="0"/>
                <a:ea typeface="Baskerville" panose="02020502070401020303" pitchFamily="18" charset="0"/>
              </a:rPr>
              <a:t>Focus Areas</a:t>
            </a:r>
          </a:p>
        </p:txBody>
      </p:sp>
      <p:graphicFrame>
        <p:nvGraphicFramePr>
          <p:cNvPr id="5" name="Content Placeholder 2">
            <a:extLst>
              <a:ext uri="{FF2B5EF4-FFF2-40B4-BE49-F238E27FC236}">
                <a16:creationId xmlns:a16="http://schemas.microsoft.com/office/drawing/2014/main" id="{AADA8E79-65E7-48D4-888A-FD1D22065E3A}"/>
              </a:ext>
            </a:extLst>
          </p:cNvPr>
          <p:cNvGraphicFramePr>
            <a:graphicFrameLocks noGrp="1"/>
          </p:cNvGraphicFramePr>
          <p:nvPr>
            <p:ph idx="1"/>
            <p:extLst>
              <p:ext uri="{D42A27DB-BD31-4B8C-83A1-F6EECF244321}">
                <p14:modId xmlns:p14="http://schemas.microsoft.com/office/powerpoint/2010/main" val="2716372542"/>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902184647"/>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FA67CD3-AB4E-4A7A-BEB8-53C445D8C4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726"/>
            <a:ext cx="5614875"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07CF545F-9C2E-4446-97CD-AD92990C2B6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67BCB497-F3AC-9C4C-A916-7B90317AF4CE}"/>
              </a:ext>
            </a:extLst>
          </p:cNvPr>
          <p:cNvSpPr>
            <a:spLocks noGrp="1"/>
          </p:cNvSpPr>
          <p:nvPr>
            <p:ph type="title"/>
          </p:nvPr>
        </p:nvSpPr>
        <p:spPr>
          <a:xfrm>
            <a:off x="6094105" y="802955"/>
            <a:ext cx="4977976" cy="1454051"/>
          </a:xfrm>
        </p:spPr>
        <p:txBody>
          <a:bodyPr>
            <a:normAutofit/>
          </a:bodyPr>
          <a:lstStyle/>
          <a:p>
            <a:r>
              <a:rPr lang="en-US">
                <a:solidFill>
                  <a:srgbClr val="000000"/>
                </a:solidFill>
                <a:latin typeface="Baskerville" panose="02020502070401020303" pitchFamily="18" charset="0"/>
                <a:ea typeface="Baskerville" panose="02020502070401020303" pitchFamily="18" charset="0"/>
              </a:rPr>
              <a:t>Kitsap county</a:t>
            </a:r>
          </a:p>
        </p:txBody>
      </p:sp>
      <p:sp>
        <p:nvSpPr>
          <p:cNvPr id="14" name="Freeform 62">
            <a:extLst>
              <a:ext uri="{FF2B5EF4-FFF2-40B4-BE49-F238E27FC236}">
                <a16:creationId xmlns:a16="http://schemas.microsoft.com/office/drawing/2014/main" id="{339C8D78-A644-462F-B674-F440635E53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38619"/>
            <a:ext cx="5000438" cy="5400962"/>
          </a:xfrm>
          <a:custGeom>
            <a:avLst/>
            <a:gdLst>
              <a:gd name="connsiteX0" fmla="*/ 2299956 w 5000438"/>
              <a:gd name="connsiteY0" fmla="*/ 0 h 5400962"/>
              <a:gd name="connsiteX1" fmla="*/ 5000438 w 5000438"/>
              <a:gd name="connsiteY1" fmla="*/ 2700481 h 5400962"/>
              <a:gd name="connsiteX2" fmla="*/ 2299956 w 5000438"/>
              <a:gd name="connsiteY2" fmla="*/ 5400962 h 5400962"/>
              <a:gd name="connsiteX3" fmla="*/ 60675 w 5000438"/>
              <a:gd name="connsiteY3" fmla="*/ 4210346 h 5400962"/>
              <a:gd name="connsiteX4" fmla="*/ 0 w 5000438"/>
              <a:gd name="connsiteY4" fmla="*/ 4110472 h 5400962"/>
              <a:gd name="connsiteX5" fmla="*/ 0 w 5000438"/>
              <a:gd name="connsiteY5" fmla="*/ 1290491 h 5400962"/>
              <a:gd name="connsiteX6" fmla="*/ 60675 w 5000438"/>
              <a:gd name="connsiteY6" fmla="*/ 1190617 h 5400962"/>
              <a:gd name="connsiteX7" fmla="*/ 2299956 w 5000438"/>
              <a:gd name="connsiteY7" fmla="*/ 0 h 5400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00438" h="5400962">
                <a:moveTo>
                  <a:pt x="2299956" y="0"/>
                </a:moveTo>
                <a:cubicBezTo>
                  <a:pt x="3791390" y="0"/>
                  <a:pt x="5000438" y="1209047"/>
                  <a:pt x="5000438" y="2700481"/>
                </a:cubicBezTo>
                <a:cubicBezTo>
                  <a:pt x="5000438" y="4191915"/>
                  <a:pt x="3791390" y="5400962"/>
                  <a:pt x="2299956" y="5400962"/>
                </a:cubicBezTo>
                <a:cubicBezTo>
                  <a:pt x="1367810" y="5400962"/>
                  <a:pt x="545971" y="4928678"/>
                  <a:pt x="60675" y="4210346"/>
                </a:cubicBezTo>
                <a:lnTo>
                  <a:pt x="0" y="4110472"/>
                </a:lnTo>
                <a:lnTo>
                  <a:pt x="0" y="1290491"/>
                </a:lnTo>
                <a:lnTo>
                  <a:pt x="60675" y="1190617"/>
                </a:lnTo>
                <a:cubicBezTo>
                  <a:pt x="545971" y="472284"/>
                  <a:pt x="1367810" y="0"/>
                  <a:pt x="2299956"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85000"/>
                  </a:schemeClr>
                </a:gs>
                <a:gs pos="100000">
                  <a:schemeClr val="bg2">
                    <a:lumMod val="8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7" name="Graphic 6">
            <a:extLst>
              <a:ext uri="{FF2B5EF4-FFF2-40B4-BE49-F238E27FC236}">
                <a16:creationId xmlns:a16="http://schemas.microsoft.com/office/drawing/2014/main" id="{E0FE10C5-4242-432F-B188-FD7178E96FDE}"/>
              </a:ext>
            </a:extLst>
          </p:cNvPr>
          <p:cNvPicPr>
            <a:picLocks noChangeAspect="1"/>
          </p:cNvPicPr>
          <p:nvPr/>
        </p:nvPicPr>
        <p:blipFill rotWithShape="1">
          <a:blip r:embed="rId3">
            <a:extLst>
              <a:ext uri="{BEBA8EAE-BF5A-486C-A8C5-ECC9F3942E4B}">
                <a14:imgProps xmlns:a14="http://schemas.microsoft.com/office/drawing/2010/main">
                  <a14:imgLayer r:embed="rId4">
                    <a14:imgEffect>
                      <a14:sharpenSoften amount="25000"/>
                    </a14:imgEffect>
                  </a14:imgLayer>
                </a14:imgProps>
              </a:ext>
            </a:extLst>
          </a:blip>
          <a:srcRect b="9284"/>
          <a:stretch/>
        </p:blipFill>
        <p:spPr>
          <a:xfrm>
            <a:off x="-1" y="-3726"/>
            <a:ext cx="5994508" cy="6858000"/>
          </a:xfrm>
          <a:prstGeom prst="rect">
            <a:avLst/>
          </a:prstGeom>
        </p:spPr>
      </p:pic>
      <p:sp>
        <p:nvSpPr>
          <p:cNvPr id="3" name="Content Placeholder 2">
            <a:extLst>
              <a:ext uri="{FF2B5EF4-FFF2-40B4-BE49-F238E27FC236}">
                <a16:creationId xmlns:a16="http://schemas.microsoft.com/office/drawing/2014/main" id="{155E0C63-8181-1040-B104-5D4768A46F6D}"/>
              </a:ext>
            </a:extLst>
          </p:cNvPr>
          <p:cNvSpPr>
            <a:spLocks noGrp="1"/>
          </p:cNvSpPr>
          <p:nvPr>
            <p:ph idx="1"/>
          </p:nvPr>
        </p:nvSpPr>
        <p:spPr>
          <a:xfrm>
            <a:off x="6065129" y="1852819"/>
            <a:ext cx="5617461" cy="4286762"/>
          </a:xfrm>
        </p:spPr>
        <p:txBody>
          <a:bodyPr anchor="ctr">
            <a:normAutofit fontScale="92500" lnSpcReduction="10000"/>
          </a:bodyPr>
          <a:lstStyle/>
          <a:p>
            <a:r>
              <a:rPr lang="en-US" sz="2400" dirty="0">
                <a:solidFill>
                  <a:srgbClr val="000000"/>
                </a:solidFill>
                <a:latin typeface="Baskerville" panose="02020502070401020303" pitchFamily="18" charset="0"/>
                <a:ea typeface="Baskerville" panose="02020502070401020303" pitchFamily="18" charset="0"/>
              </a:rPr>
              <a:t>There are over 10,000 children in foster care in Washington state and 443,000 nationwide. </a:t>
            </a:r>
          </a:p>
          <a:p>
            <a:r>
              <a:rPr lang="en-US" sz="2400" dirty="0">
                <a:solidFill>
                  <a:srgbClr val="000000"/>
                </a:solidFill>
                <a:latin typeface="Baskerville" panose="02020502070401020303" pitchFamily="18" charset="0"/>
                <a:ea typeface="Baskerville" panose="02020502070401020303" pitchFamily="18" charset="0"/>
              </a:rPr>
              <a:t>There is a critical shortage of state licensed foster homes.</a:t>
            </a:r>
          </a:p>
          <a:p>
            <a:r>
              <a:rPr lang="en-US" sz="2400" dirty="0">
                <a:solidFill>
                  <a:srgbClr val="000000"/>
                </a:solidFill>
                <a:latin typeface="Baskerville" panose="02020502070401020303" pitchFamily="18" charset="0"/>
                <a:ea typeface="Baskerville" panose="02020502070401020303" pitchFamily="18" charset="0"/>
              </a:rPr>
              <a:t>Currently, there are 439 children placed in out-of-home care in Kitsap County.</a:t>
            </a:r>
          </a:p>
          <a:p>
            <a:r>
              <a:rPr lang="en-US" sz="2400" dirty="0">
                <a:solidFill>
                  <a:srgbClr val="000000"/>
                </a:solidFill>
                <a:latin typeface="Baskerville" panose="02020502070401020303" pitchFamily="18" charset="0"/>
                <a:ea typeface="Baskerville" panose="02020502070401020303" pitchFamily="18" charset="0"/>
              </a:rPr>
              <a:t>There only 103 state licensed foster homes</a:t>
            </a:r>
          </a:p>
          <a:p>
            <a:r>
              <a:rPr lang="en-US" sz="2400" dirty="0">
                <a:solidFill>
                  <a:srgbClr val="000000"/>
                </a:solidFill>
                <a:latin typeface="Baskerville" panose="02020502070401020303" pitchFamily="18" charset="0"/>
                <a:ea typeface="Baskerville" panose="02020502070401020303" pitchFamily="18" charset="0"/>
              </a:rPr>
              <a:t>Nearly all the foster homes in Kitsap County currently have placements, and there are not enough available beds for new children coming into care. </a:t>
            </a:r>
          </a:p>
          <a:p>
            <a:r>
              <a:rPr lang="en-US" sz="2400" dirty="0">
                <a:solidFill>
                  <a:srgbClr val="000000"/>
                </a:solidFill>
                <a:latin typeface="Baskerville" panose="02020502070401020303" pitchFamily="18" charset="0"/>
                <a:ea typeface="Baskerville" panose="02020502070401020303" pitchFamily="18" charset="0"/>
                <a:hlinkClick r:id="rId5"/>
              </a:rPr>
              <a:t>https://www.dcyf.wa.gov/sites/default/files/pubs/22-1139.pdf</a:t>
            </a:r>
            <a:endParaRPr lang="en-US" sz="2400" dirty="0">
              <a:solidFill>
                <a:srgbClr val="000000"/>
              </a:solidFill>
              <a:latin typeface="Baskerville" panose="02020502070401020303" pitchFamily="18" charset="0"/>
              <a:ea typeface="Baskerville" panose="02020502070401020303" pitchFamily="18" charset="0"/>
            </a:endParaRPr>
          </a:p>
        </p:txBody>
      </p:sp>
    </p:spTree>
    <p:extLst>
      <p:ext uri="{BB962C8B-B14F-4D97-AF65-F5344CB8AC3E}">
        <p14:creationId xmlns:p14="http://schemas.microsoft.com/office/powerpoint/2010/main" val="7701112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D3FFFA32-D9F4-4AF9-A025-CD128AC85E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557022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2" name="Group 21">
            <a:extLst>
              <a:ext uri="{FF2B5EF4-FFF2-40B4-BE49-F238E27FC236}">
                <a16:creationId xmlns:a16="http://schemas.microsoft.com/office/drawing/2014/main" id="{2823A416-999C-4FA3-A853-0AE48404B5D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3808676"/>
            <a:ext cx="12192000" cy="3049325"/>
            <a:chOff x="0" y="3808676"/>
            <a:chExt cx="12192000" cy="3049325"/>
          </a:xfrm>
        </p:grpSpPr>
        <p:pic>
          <p:nvPicPr>
            <p:cNvPr id="23" name="Picture 22">
              <a:extLst>
                <a:ext uri="{FF2B5EF4-FFF2-40B4-BE49-F238E27FC236}">
                  <a16:creationId xmlns:a16="http://schemas.microsoft.com/office/drawing/2014/main" id="{9362F656-1A8D-4BA3-BA72-92332E75DB99}"/>
                </a:ext>
                <a:ext uri="{C183D7F6-B498-43B3-948B-1728B52AA6E4}">
                  <adec:decorative xmlns:adec="http://schemas.microsoft.com/office/drawing/2017/decorative" val="1"/>
                </a:ext>
              </a:extLst>
            </p:cNvPr>
            <p:cNvPicPr>
              <a:picLocks noChangeAspect="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rcRect t="45716" b="9820"/>
            <a:stretch>
              <a:fillRect/>
            </a:stretch>
          </p:blipFill>
          <p:spPr>
            <a:xfrm>
              <a:off x="0" y="3808676"/>
              <a:ext cx="12192000" cy="3049325"/>
            </a:xfrm>
            <a:custGeom>
              <a:avLst/>
              <a:gdLst>
                <a:gd name="connsiteX0" fmla="*/ 0 w 12192000"/>
                <a:gd name="connsiteY0" fmla="*/ 0 h 3049325"/>
                <a:gd name="connsiteX1" fmla="*/ 12192000 w 12192000"/>
                <a:gd name="connsiteY1" fmla="*/ 0 h 3049325"/>
                <a:gd name="connsiteX2" fmla="*/ 12192000 w 12192000"/>
                <a:gd name="connsiteY2" fmla="*/ 3049325 h 3049325"/>
                <a:gd name="connsiteX3" fmla="*/ 0 w 12192000"/>
                <a:gd name="connsiteY3" fmla="*/ 3049325 h 3049325"/>
              </a:gdLst>
              <a:ahLst/>
              <a:cxnLst>
                <a:cxn ang="0">
                  <a:pos x="connsiteX0" y="connsiteY0"/>
                </a:cxn>
                <a:cxn ang="0">
                  <a:pos x="connsiteX1" y="connsiteY1"/>
                </a:cxn>
                <a:cxn ang="0">
                  <a:pos x="connsiteX2" y="connsiteY2"/>
                </a:cxn>
                <a:cxn ang="0">
                  <a:pos x="connsiteX3" y="connsiteY3"/>
                </a:cxn>
              </a:cxnLst>
              <a:rect l="l" t="t" r="r" b="b"/>
              <a:pathLst>
                <a:path w="12192000" h="3049325">
                  <a:moveTo>
                    <a:pt x="0" y="0"/>
                  </a:moveTo>
                  <a:lnTo>
                    <a:pt x="12192000" y="0"/>
                  </a:lnTo>
                  <a:lnTo>
                    <a:pt x="12192000" y="3049325"/>
                  </a:lnTo>
                  <a:lnTo>
                    <a:pt x="0" y="3049325"/>
                  </a:lnTo>
                  <a:close/>
                </a:path>
              </a:pathLst>
            </a:custGeom>
          </p:spPr>
        </p:pic>
        <p:sp>
          <p:nvSpPr>
            <p:cNvPr id="24" name="Oval 23">
              <a:extLst>
                <a:ext uri="{FF2B5EF4-FFF2-40B4-BE49-F238E27FC236}">
                  <a16:creationId xmlns:a16="http://schemas.microsoft.com/office/drawing/2014/main" id="{9338807D-FB66-4E3A-9CF0-786662C4AB4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067339" y="5375082"/>
              <a:ext cx="373711" cy="405516"/>
            </a:xfrm>
            <a:prstGeom prst="ellips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a:extLst>
              <a:ext uri="{FF2B5EF4-FFF2-40B4-BE49-F238E27FC236}">
                <a16:creationId xmlns:a16="http://schemas.microsoft.com/office/drawing/2014/main" id="{67BCB497-F3AC-9C4C-A916-7B90317AF4CE}"/>
              </a:ext>
            </a:extLst>
          </p:cNvPr>
          <p:cNvSpPr>
            <a:spLocks noGrp="1"/>
          </p:cNvSpPr>
          <p:nvPr>
            <p:ph type="title"/>
          </p:nvPr>
        </p:nvSpPr>
        <p:spPr>
          <a:xfrm>
            <a:off x="1179226" y="5105400"/>
            <a:ext cx="9833548" cy="1066802"/>
          </a:xfrm>
        </p:spPr>
        <p:txBody>
          <a:bodyPr>
            <a:normAutofit/>
          </a:bodyPr>
          <a:lstStyle/>
          <a:p>
            <a:r>
              <a:rPr lang="en-US" sz="4000" dirty="0">
                <a:solidFill>
                  <a:srgbClr val="3F3F3F"/>
                </a:solidFill>
                <a:latin typeface="Baskerville" panose="02020502070401020303" pitchFamily="18" charset="0"/>
                <a:ea typeface="Baskerville" panose="02020502070401020303" pitchFamily="18" charset="0"/>
              </a:rPr>
              <a:t>Why are Children in Foster Care?</a:t>
            </a:r>
          </a:p>
        </p:txBody>
      </p:sp>
      <p:sp>
        <p:nvSpPr>
          <p:cNvPr id="3" name="Content Placeholder 2">
            <a:extLst>
              <a:ext uri="{FF2B5EF4-FFF2-40B4-BE49-F238E27FC236}">
                <a16:creationId xmlns:a16="http://schemas.microsoft.com/office/drawing/2014/main" id="{155E0C63-8181-1040-B104-5D4768A46F6D}"/>
              </a:ext>
            </a:extLst>
          </p:cNvPr>
          <p:cNvSpPr>
            <a:spLocks noGrp="1"/>
          </p:cNvSpPr>
          <p:nvPr>
            <p:ph idx="1"/>
          </p:nvPr>
        </p:nvSpPr>
        <p:spPr>
          <a:xfrm>
            <a:off x="791570" y="327546"/>
            <a:ext cx="10221204" cy="4271750"/>
          </a:xfrm>
        </p:spPr>
        <p:txBody>
          <a:bodyPr anchor="ctr">
            <a:normAutofit/>
          </a:bodyPr>
          <a:lstStyle/>
          <a:p>
            <a:r>
              <a:rPr lang="en-US" dirty="0">
                <a:latin typeface="Baskerville" panose="02020502070401020303" pitchFamily="18" charset="0"/>
                <a:ea typeface="Baskerville" panose="02020502070401020303" pitchFamily="18" charset="0"/>
              </a:rPr>
              <a:t>In 2017, 39 states saw an increase in children entering foster care.</a:t>
            </a:r>
            <a:endParaRPr lang="en-US" dirty="0">
              <a:solidFill>
                <a:srgbClr val="FFFFFF"/>
              </a:solidFill>
              <a:latin typeface="Baskerville" panose="02020502070401020303" pitchFamily="18" charset="0"/>
              <a:ea typeface="Baskerville" panose="02020502070401020303" pitchFamily="18" charset="0"/>
            </a:endParaRPr>
          </a:p>
          <a:p>
            <a:r>
              <a:rPr lang="en-US" dirty="0">
                <a:latin typeface="Baskerville" panose="02020502070401020303" pitchFamily="18" charset="0"/>
                <a:ea typeface="Baskerville" panose="02020502070401020303" pitchFamily="18" charset="0"/>
              </a:rPr>
              <a:t>This was a 53% increase since 2007.</a:t>
            </a:r>
          </a:p>
          <a:p>
            <a:r>
              <a:rPr lang="en-US" dirty="0">
                <a:latin typeface="Baskerville" panose="02020502070401020303" pitchFamily="18" charset="0"/>
                <a:ea typeface="Baskerville" panose="02020502070401020303" pitchFamily="18" charset="0"/>
              </a:rPr>
              <a:t>In most states, the number increases correlated with the increase in parental drug abuse and overdoses.</a:t>
            </a:r>
          </a:p>
          <a:p>
            <a:r>
              <a:rPr lang="en-US" dirty="0">
                <a:latin typeface="Baskerville" panose="02020502070401020303" pitchFamily="18" charset="0"/>
                <a:ea typeface="Baskerville" panose="02020502070401020303" pitchFamily="18" charset="0"/>
              </a:rPr>
              <a:t>Neglect is the most common reason and still includes underlying factors of drug and alcohol abuse.</a:t>
            </a:r>
          </a:p>
          <a:p>
            <a:r>
              <a:rPr lang="en-US" dirty="0">
                <a:solidFill>
                  <a:srgbClr val="FFFFFF"/>
                </a:solidFill>
                <a:latin typeface="Baskerville" panose="02020502070401020303" pitchFamily="18" charset="0"/>
                <a:ea typeface="Baskerville" panose="02020502070401020303" pitchFamily="18" charset="0"/>
              </a:rPr>
              <a:t>25% of children live in homes without a father or father figure. </a:t>
            </a:r>
          </a:p>
        </p:txBody>
      </p:sp>
    </p:spTree>
    <p:extLst>
      <p:ext uri="{BB962C8B-B14F-4D97-AF65-F5344CB8AC3E}">
        <p14:creationId xmlns:p14="http://schemas.microsoft.com/office/powerpoint/2010/main" val="2983059189"/>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D3FFFA32-D9F4-4AF9-A025-CD128AC85E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557022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2" name="Group 21">
            <a:extLst>
              <a:ext uri="{FF2B5EF4-FFF2-40B4-BE49-F238E27FC236}">
                <a16:creationId xmlns:a16="http://schemas.microsoft.com/office/drawing/2014/main" id="{2823A416-999C-4FA3-A853-0AE48404B5D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3808676"/>
            <a:ext cx="12192000" cy="3049325"/>
            <a:chOff x="0" y="3808676"/>
            <a:chExt cx="12192000" cy="3049325"/>
          </a:xfrm>
        </p:grpSpPr>
        <p:pic>
          <p:nvPicPr>
            <p:cNvPr id="23" name="Picture 22">
              <a:extLst>
                <a:ext uri="{FF2B5EF4-FFF2-40B4-BE49-F238E27FC236}">
                  <a16:creationId xmlns:a16="http://schemas.microsoft.com/office/drawing/2014/main" id="{9362F656-1A8D-4BA3-BA72-92332E75DB99}"/>
                </a:ext>
                <a:ext uri="{C183D7F6-B498-43B3-948B-1728B52AA6E4}">
                  <adec:decorative xmlns:adec="http://schemas.microsoft.com/office/drawing/2017/decorative" val="1"/>
                </a:ext>
              </a:extLst>
            </p:cNvPr>
            <p:cNvPicPr>
              <a:picLocks noChangeAspect="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rcRect t="45716" b="9820"/>
            <a:stretch>
              <a:fillRect/>
            </a:stretch>
          </p:blipFill>
          <p:spPr>
            <a:xfrm>
              <a:off x="0" y="3808676"/>
              <a:ext cx="12192000" cy="3049325"/>
            </a:xfrm>
            <a:custGeom>
              <a:avLst/>
              <a:gdLst>
                <a:gd name="connsiteX0" fmla="*/ 0 w 12192000"/>
                <a:gd name="connsiteY0" fmla="*/ 0 h 3049325"/>
                <a:gd name="connsiteX1" fmla="*/ 12192000 w 12192000"/>
                <a:gd name="connsiteY1" fmla="*/ 0 h 3049325"/>
                <a:gd name="connsiteX2" fmla="*/ 12192000 w 12192000"/>
                <a:gd name="connsiteY2" fmla="*/ 3049325 h 3049325"/>
                <a:gd name="connsiteX3" fmla="*/ 0 w 12192000"/>
                <a:gd name="connsiteY3" fmla="*/ 3049325 h 3049325"/>
              </a:gdLst>
              <a:ahLst/>
              <a:cxnLst>
                <a:cxn ang="0">
                  <a:pos x="connsiteX0" y="connsiteY0"/>
                </a:cxn>
                <a:cxn ang="0">
                  <a:pos x="connsiteX1" y="connsiteY1"/>
                </a:cxn>
                <a:cxn ang="0">
                  <a:pos x="connsiteX2" y="connsiteY2"/>
                </a:cxn>
                <a:cxn ang="0">
                  <a:pos x="connsiteX3" y="connsiteY3"/>
                </a:cxn>
              </a:cxnLst>
              <a:rect l="l" t="t" r="r" b="b"/>
              <a:pathLst>
                <a:path w="12192000" h="3049325">
                  <a:moveTo>
                    <a:pt x="0" y="0"/>
                  </a:moveTo>
                  <a:lnTo>
                    <a:pt x="12192000" y="0"/>
                  </a:lnTo>
                  <a:lnTo>
                    <a:pt x="12192000" y="3049325"/>
                  </a:lnTo>
                  <a:lnTo>
                    <a:pt x="0" y="3049325"/>
                  </a:lnTo>
                  <a:close/>
                </a:path>
              </a:pathLst>
            </a:custGeom>
          </p:spPr>
        </p:pic>
        <p:sp>
          <p:nvSpPr>
            <p:cNvPr id="24" name="Oval 23">
              <a:extLst>
                <a:ext uri="{FF2B5EF4-FFF2-40B4-BE49-F238E27FC236}">
                  <a16:creationId xmlns:a16="http://schemas.microsoft.com/office/drawing/2014/main" id="{9338807D-FB66-4E3A-9CF0-786662C4AB4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067339" y="5375082"/>
              <a:ext cx="373711" cy="405516"/>
            </a:xfrm>
            <a:prstGeom prst="ellips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a:extLst>
              <a:ext uri="{FF2B5EF4-FFF2-40B4-BE49-F238E27FC236}">
                <a16:creationId xmlns:a16="http://schemas.microsoft.com/office/drawing/2014/main" id="{67BCB497-F3AC-9C4C-A916-7B90317AF4CE}"/>
              </a:ext>
            </a:extLst>
          </p:cNvPr>
          <p:cNvSpPr>
            <a:spLocks noGrp="1"/>
          </p:cNvSpPr>
          <p:nvPr>
            <p:ph type="title"/>
          </p:nvPr>
        </p:nvSpPr>
        <p:spPr>
          <a:xfrm>
            <a:off x="1179226" y="5105400"/>
            <a:ext cx="9833548" cy="1066802"/>
          </a:xfrm>
        </p:spPr>
        <p:txBody>
          <a:bodyPr>
            <a:normAutofit/>
          </a:bodyPr>
          <a:lstStyle/>
          <a:p>
            <a:r>
              <a:rPr lang="en-US" sz="4000" dirty="0">
                <a:solidFill>
                  <a:srgbClr val="3F3F3F"/>
                </a:solidFill>
                <a:latin typeface="Baskerville" panose="02020502070401020303" pitchFamily="18" charset="0"/>
                <a:ea typeface="Baskerville" panose="02020502070401020303" pitchFamily="18" charset="0"/>
              </a:rPr>
              <a:t>What happens next?</a:t>
            </a:r>
          </a:p>
        </p:txBody>
      </p:sp>
      <p:sp>
        <p:nvSpPr>
          <p:cNvPr id="3" name="Content Placeholder 2">
            <a:extLst>
              <a:ext uri="{FF2B5EF4-FFF2-40B4-BE49-F238E27FC236}">
                <a16:creationId xmlns:a16="http://schemas.microsoft.com/office/drawing/2014/main" id="{155E0C63-8181-1040-B104-5D4768A46F6D}"/>
              </a:ext>
            </a:extLst>
          </p:cNvPr>
          <p:cNvSpPr>
            <a:spLocks noGrp="1"/>
          </p:cNvSpPr>
          <p:nvPr>
            <p:ph idx="1"/>
          </p:nvPr>
        </p:nvSpPr>
        <p:spPr>
          <a:xfrm>
            <a:off x="1009934" y="327546"/>
            <a:ext cx="10002840" cy="3875964"/>
          </a:xfrm>
        </p:spPr>
        <p:txBody>
          <a:bodyPr anchor="ctr">
            <a:normAutofit lnSpcReduction="10000"/>
          </a:bodyPr>
          <a:lstStyle/>
          <a:p>
            <a:r>
              <a:rPr lang="en-US" dirty="0">
                <a:solidFill>
                  <a:srgbClr val="FFFFFF"/>
                </a:solidFill>
                <a:latin typeface="Baskerville" panose="02020502070401020303" pitchFamily="18" charset="0"/>
                <a:ea typeface="Baskerville" panose="02020502070401020303" pitchFamily="18" charset="0"/>
              </a:rPr>
              <a:t>Every year 600 youth age out of the foster-care system, 23,000 nationwide.</a:t>
            </a:r>
          </a:p>
          <a:p>
            <a:r>
              <a:rPr lang="en-US" dirty="0">
                <a:solidFill>
                  <a:srgbClr val="FFFFFF"/>
                </a:solidFill>
                <a:latin typeface="Baskerville" panose="02020502070401020303" pitchFamily="18" charset="0"/>
                <a:ea typeface="Baskerville" panose="02020502070401020303" pitchFamily="18" charset="0"/>
              </a:rPr>
              <a:t>Some can remain in extended care until age 21. </a:t>
            </a:r>
          </a:p>
          <a:p>
            <a:r>
              <a:rPr lang="en-US" dirty="0">
                <a:solidFill>
                  <a:srgbClr val="FFFFFF"/>
                </a:solidFill>
                <a:latin typeface="Baskerville" panose="02020502070401020303" pitchFamily="18" charset="0"/>
                <a:ea typeface="Baskerville" panose="02020502070401020303" pitchFamily="18" charset="0"/>
              </a:rPr>
              <a:t>In many circumstances, it can feel like waking up one day and going out into the world unprepared.</a:t>
            </a:r>
          </a:p>
          <a:p>
            <a:r>
              <a:rPr lang="en-US" dirty="0">
                <a:solidFill>
                  <a:srgbClr val="FFFFFF"/>
                </a:solidFill>
                <a:latin typeface="Baskerville" panose="02020502070401020303" pitchFamily="18" charset="0"/>
                <a:ea typeface="Baskerville" panose="02020502070401020303" pitchFamily="18" charset="0"/>
              </a:rPr>
              <a:t>Adulthood becomes real: Where do I live? Do I go back with my birth family? What about holidays? Who is my family? Where do I go for help?</a:t>
            </a:r>
          </a:p>
          <a:p>
            <a:r>
              <a:rPr lang="en-US" dirty="0">
                <a:solidFill>
                  <a:srgbClr val="FFFFFF"/>
                </a:solidFill>
                <a:latin typeface="Baskerville" panose="02020502070401020303" pitchFamily="18" charset="0"/>
                <a:ea typeface="Baskerville" panose="02020502070401020303" pitchFamily="18" charset="0"/>
              </a:rPr>
              <a:t>Preparing  for this transition is the only way forward. </a:t>
            </a:r>
          </a:p>
        </p:txBody>
      </p:sp>
    </p:spTree>
    <p:extLst>
      <p:ext uri="{BB962C8B-B14F-4D97-AF65-F5344CB8AC3E}">
        <p14:creationId xmlns:p14="http://schemas.microsoft.com/office/powerpoint/2010/main" val="770516516"/>
      </p:ext>
    </p:extLst>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D3FFFA32-D9F4-4AF9-A025-CD128AC85E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557022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2" name="Group 21">
            <a:extLst>
              <a:ext uri="{FF2B5EF4-FFF2-40B4-BE49-F238E27FC236}">
                <a16:creationId xmlns:a16="http://schemas.microsoft.com/office/drawing/2014/main" id="{2823A416-999C-4FA3-A853-0AE48404B5D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3808676"/>
            <a:ext cx="12192000" cy="3049325"/>
            <a:chOff x="0" y="3808676"/>
            <a:chExt cx="12192000" cy="3049325"/>
          </a:xfrm>
        </p:grpSpPr>
        <p:pic>
          <p:nvPicPr>
            <p:cNvPr id="23" name="Picture 22">
              <a:extLst>
                <a:ext uri="{FF2B5EF4-FFF2-40B4-BE49-F238E27FC236}">
                  <a16:creationId xmlns:a16="http://schemas.microsoft.com/office/drawing/2014/main" id="{9362F656-1A8D-4BA3-BA72-92332E75DB99}"/>
                </a:ext>
                <a:ext uri="{C183D7F6-B498-43B3-948B-1728B52AA6E4}">
                  <adec:decorative xmlns:adec="http://schemas.microsoft.com/office/drawing/2017/decorative" val="1"/>
                </a:ext>
              </a:extLst>
            </p:cNvPr>
            <p:cNvPicPr>
              <a:picLocks noChangeAspect="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rcRect t="45716" b="9820"/>
            <a:stretch>
              <a:fillRect/>
            </a:stretch>
          </p:blipFill>
          <p:spPr>
            <a:xfrm>
              <a:off x="0" y="3808676"/>
              <a:ext cx="12192000" cy="3049325"/>
            </a:xfrm>
            <a:custGeom>
              <a:avLst/>
              <a:gdLst>
                <a:gd name="connsiteX0" fmla="*/ 0 w 12192000"/>
                <a:gd name="connsiteY0" fmla="*/ 0 h 3049325"/>
                <a:gd name="connsiteX1" fmla="*/ 12192000 w 12192000"/>
                <a:gd name="connsiteY1" fmla="*/ 0 h 3049325"/>
                <a:gd name="connsiteX2" fmla="*/ 12192000 w 12192000"/>
                <a:gd name="connsiteY2" fmla="*/ 3049325 h 3049325"/>
                <a:gd name="connsiteX3" fmla="*/ 0 w 12192000"/>
                <a:gd name="connsiteY3" fmla="*/ 3049325 h 3049325"/>
              </a:gdLst>
              <a:ahLst/>
              <a:cxnLst>
                <a:cxn ang="0">
                  <a:pos x="connsiteX0" y="connsiteY0"/>
                </a:cxn>
                <a:cxn ang="0">
                  <a:pos x="connsiteX1" y="connsiteY1"/>
                </a:cxn>
                <a:cxn ang="0">
                  <a:pos x="connsiteX2" y="connsiteY2"/>
                </a:cxn>
                <a:cxn ang="0">
                  <a:pos x="connsiteX3" y="connsiteY3"/>
                </a:cxn>
              </a:cxnLst>
              <a:rect l="l" t="t" r="r" b="b"/>
              <a:pathLst>
                <a:path w="12192000" h="3049325">
                  <a:moveTo>
                    <a:pt x="0" y="0"/>
                  </a:moveTo>
                  <a:lnTo>
                    <a:pt x="12192000" y="0"/>
                  </a:lnTo>
                  <a:lnTo>
                    <a:pt x="12192000" y="3049325"/>
                  </a:lnTo>
                  <a:lnTo>
                    <a:pt x="0" y="3049325"/>
                  </a:lnTo>
                  <a:close/>
                </a:path>
              </a:pathLst>
            </a:custGeom>
          </p:spPr>
        </p:pic>
        <p:sp>
          <p:nvSpPr>
            <p:cNvPr id="24" name="Oval 23">
              <a:extLst>
                <a:ext uri="{FF2B5EF4-FFF2-40B4-BE49-F238E27FC236}">
                  <a16:creationId xmlns:a16="http://schemas.microsoft.com/office/drawing/2014/main" id="{9338807D-FB66-4E3A-9CF0-786662C4AB4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067339" y="5375082"/>
              <a:ext cx="373711" cy="405516"/>
            </a:xfrm>
            <a:prstGeom prst="ellips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a:extLst>
              <a:ext uri="{FF2B5EF4-FFF2-40B4-BE49-F238E27FC236}">
                <a16:creationId xmlns:a16="http://schemas.microsoft.com/office/drawing/2014/main" id="{67BCB497-F3AC-9C4C-A916-7B90317AF4CE}"/>
              </a:ext>
            </a:extLst>
          </p:cNvPr>
          <p:cNvSpPr>
            <a:spLocks noGrp="1"/>
          </p:cNvSpPr>
          <p:nvPr>
            <p:ph type="title"/>
          </p:nvPr>
        </p:nvSpPr>
        <p:spPr>
          <a:xfrm>
            <a:off x="1179226" y="5105400"/>
            <a:ext cx="9833548" cy="1066802"/>
          </a:xfrm>
        </p:spPr>
        <p:txBody>
          <a:bodyPr>
            <a:normAutofit/>
          </a:bodyPr>
          <a:lstStyle/>
          <a:p>
            <a:r>
              <a:rPr lang="en-US" sz="4000" dirty="0">
                <a:solidFill>
                  <a:srgbClr val="3F3F3F"/>
                </a:solidFill>
                <a:latin typeface="Baskerville" panose="02020502070401020303" pitchFamily="18" charset="0"/>
                <a:ea typeface="Baskerville" panose="02020502070401020303" pitchFamily="18" charset="0"/>
              </a:rPr>
              <a:t>By the Numbers</a:t>
            </a:r>
          </a:p>
        </p:txBody>
      </p:sp>
      <p:sp>
        <p:nvSpPr>
          <p:cNvPr id="3" name="Content Placeholder 2">
            <a:extLst>
              <a:ext uri="{FF2B5EF4-FFF2-40B4-BE49-F238E27FC236}">
                <a16:creationId xmlns:a16="http://schemas.microsoft.com/office/drawing/2014/main" id="{155E0C63-8181-1040-B104-5D4768A46F6D}"/>
              </a:ext>
            </a:extLst>
          </p:cNvPr>
          <p:cNvSpPr>
            <a:spLocks noGrp="1"/>
          </p:cNvSpPr>
          <p:nvPr>
            <p:ph idx="1"/>
          </p:nvPr>
        </p:nvSpPr>
        <p:spPr>
          <a:xfrm>
            <a:off x="1009934" y="327546"/>
            <a:ext cx="10002840" cy="4175872"/>
          </a:xfrm>
        </p:spPr>
        <p:txBody>
          <a:bodyPr anchor="ctr">
            <a:normAutofit/>
          </a:bodyPr>
          <a:lstStyle/>
          <a:p>
            <a:r>
              <a:rPr lang="en-US" dirty="0">
                <a:latin typeface="Baskerville" panose="02020502070401020303" pitchFamily="18" charset="0"/>
                <a:ea typeface="Baskerville" panose="02020502070401020303" pitchFamily="18" charset="0"/>
              </a:rPr>
              <a:t>Fewer than 3% graduate college and many more are jobless.</a:t>
            </a:r>
            <a:endParaRPr lang="en-US" sz="2400" dirty="0">
              <a:solidFill>
                <a:srgbClr val="FFFFFF"/>
              </a:solidFill>
              <a:latin typeface="Baskerville" panose="02020502070401020303" pitchFamily="18" charset="0"/>
              <a:ea typeface="Baskerville" panose="02020502070401020303" pitchFamily="18" charset="0"/>
            </a:endParaRPr>
          </a:p>
          <a:p>
            <a:r>
              <a:rPr lang="en-US" dirty="0">
                <a:latin typeface="Baskerville" panose="02020502070401020303" pitchFamily="18" charset="0"/>
                <a:ea typeface="Baskerville" panose="02020502070401020303" pitchFamily="18" charset="0"/>
              </a:rPr>
              <a:t>1 out of 5 youth are homeless after age 18 and often have no familiar connections.</a:t>
            </a:r>
          </a:p>
          <a:p>
            <a:r>
              <a:rPr lang="en-US" dirty="0">
                <a:latin typeface="Baskerville" panose="02020502070401020303" pitchFamily="18" charset="0"/>
                <a:ea typeface="Baskerville" panose="02020502070401020303" pitchFamily="18" charset="0"/>
              </a:rPr>
              <a:t>1 out of 4 youth are involved in the criminal justice system within two years.</a:t>
            </a:r>
          </a:p>
          <a:p>
            <a:r>
              <a:rPr lang="en-US" dirty="0">
                <a:latin typeface="Baskerville" panose="02020502070401020303" pitchFamily="18" charset="0"/>
                <a:ea typeface="Baskerville" panose="02020502070401020303" pitchFamily="18" charset="0"/>
              </a:rPr>
              <a:t>71% of women aging out of foster care are pregnant by age 21.</a:t>
            </a:r>
          </a:p>
          <a:p>
            <a:r>
              <a:rPr lang="en-US" dirty="0">
                <a:latin typeface="Baskerville" panose="02020502070401020303" pitchFamily="18" charset="0"/>
                <a:ea typeface="Baskerville" panose="02020502070401020303" pitchFamily="18" charset="0"/>
              </a:rPr>
              <a:t>60% of child sex trafficking victims have been in the child welfare system.</a:t>
            </a:r>
            <a:endParaRPr lang="en-US" sz="2400" dirty="0">
              <a:solidFill>
                <a:srgbClr val="FFFFFF"/>
              </a:solidFill>
              <a:latin typeface="Baskerville" panose="02020502070401020303" pitchFamily="18" charset="0"/>
              <a:ea typeface="Baskerville" panose="02020502070401020303" pitchFamily="18" charset="0"/>
            </a:endParaRPr>
          </a:p>
        </p:txBody>
      </p:sp>
    </p:spTree>
    <p:extLst>
      <p:ext uri="{BB962C8B-B14F-4D97-AF65-F5344CB8AC3E}">
        <p14:creationId xmlns:p14="http://schemas.microsoft.com/office/powerpoint/2010/main" val="1765333338"/>
      </p:ext>
    </p:extLst>
  </p:cSld>
  <p:clrMapOvr>
    <a:overrideClrMapping bg1="dk1" tx1="lt1" bg2="dk2"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 name="Freeform: Shape 18">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299F2DAD-7C27-514E-832E-61FB46A53BBF}"/>
              </a:ext>
            </a:extLst>
          </p:cNvPr>
          <p:cNvSpPr>
            <a:spLocks noGrp="1"/>
          </p:cNvSpPr>
          <p:nvPr>
            <p:ph type="title"/>
          </p:nvPr>
        </p:nvSpPr>
        <p:spPr>
          <a:xfrm>
            <a:off x="863028" y="1012004"/>
            <a:ext cx="3708971" cy="4795408"/>
          </a:xfrm>
        </p:spPr>
        <p:txBody>
          <a:bodyPr>
            <a:normAutofit/>
          </a:bodyPr>
          <a:lstStyle/>
          <a:p>
            <a:r>
              <a:rPr lang="en-US" sz="4400" dirty="0">
                <a:solidFill>
                  <a:srgbClr val="FFFFFF"/>
                </a:solidFill>
                <a:latin typeface="Baskerville" panose="02020502070401020303" pitchFamily="18" charset="0"/>
                <a:ea typeface="Baskerville" panose="02020502070401020303" pitchFamily="18" charset="0"/>
              </a:rPr>
              <a:t>Four Phases to Functionality</a:t>
            </a:r>
          </a:p>
        </p:txBody>
      </p:sp>
      <p:graphicFrame>
        <p:nvGraphicFramePr>
          <p:cNvPr id="14" name="Content Placeholder 2">
            <a:extLst>
              <a:ext uri="{FF2B5EF4-FFF2-40B4-BE49-F238E27FC236}">
                <a16:creationId xmlns:a16="http://schemas.microsoft.com/office/drawing/2014/main" id="{E9D5CA19-EC1F-458A-A1D6-E8688AF0EDE6}"/>
              </a:ext>
            </a:extLst>
          </p:cNvPr>
          <p:cNvGraphicFramePr>
            <a:graphicFrameLocks noGrp="1"/>
          </p:cNvGraphicFramePr>
          <p:nvPr>
            <p:ph idx="1"/>
            <p:extLst>
              <p:ext uri="{D42A27DB-BD31-4B8C-83A1-F6EECF244321}">
                <p14:modId xmlns:p14="http://schemas.microsoft.com/office/powerpoint/2010/main" val="2777526931"/>
              </p:ext>
            </p:extLst>
          </p:nvPr>
        </p:nvGraphicFramePr>
        <p:xfrm>
          <a:off x="5194300" y="470924"/>
          <a:ext cx="6513604" cy="588542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719080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AFA67CD3-AB4E-4A7A-BEB8-53C445D8C4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726"/>
            <a:ext cx="5614875"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1" name="Picture 20">
            <a:extLst>
              <a:ext uri="{FF2B5EF4-FFF2-40B4-BE49-F238E27FC236}">
                <a16:creationId xmlns:a16="http://schemas.microsoft.com/office/drawing/2014/main" id="{07CF545F-9C2E-4446-97CD-AD92990C2B6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67BCB497-F3AC-9C4C-A916-7B90317AF4CE}"/>
              </a:ext>
            </a:extLst>
          </p:cNvPr>
          <p:cNvSpPr>
            <a:spLocks noGrp="1"/>
          </p:cNvSpPr>
          <p:nvPr>
            <p:ph type="title"/>
          </p:nvPr>
        </p:nvSpPr>
        <p:spPr>
          <a:xfrm>
            <a:off x="6094105" y="802955"/>
            <a:ext cx="4977976" cy="1454051"/>
          </a:xfrm>
        </p:spPr>
        <p:txBody>
          <a:bodyPr>
            <a:normAutofit/>
          </a:bodyPr>
          <a:lstStyle/>
          <a:p>
            <a:r>
              <a:rPr lang="en-US" sz="4400">
                <a:solidFill>
                  <a:srgbClr val="000000"/>
                </a:solidFill>
                <a:latin typeface="Baskerville" panose="02020502070401020303" pitchFamily="18" charset="0"/>
                <a:ea typeface="Baskerville" panose="02020502070401020303" pitchFamily="18" charset="0"/>
              </a:rPr>
              <a:t>Phase 1: Advocacy</a:t>
            </a:r>
          </a:p>
        </p:txBody>
      </p:sp>
      <p:sp>
        <p:nvSpPr>
          <p:cNvPr id="23" name="Freeform 62">
            <a:extLst>
              <a:ext uri="{FF2B5EF4-FFF2-40B4-BE49-F238E27FC236}">
                <a16:creationId xmlns:a16="http://schemas.microsoft.com/office/drawing/2014/main" id="{339C8D78-A644-462F-B674-F440635E53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38619"/>
            <a:ext cx="5000438" cy="5400962"/>
          </a:xfrm>
          <a:custGeom>
            <a:avLst/>
            <a:gdLst>
              <a:gd name="connsiteX0" fmla="*/ 2299956 w 5000438"/>
              <a:gd name="connsiteY0" fmla="*/ 0 h 5400962"/>
              <a:gd name="connsiteX1" fmla="*/ 5000438 w 5000438"/>
              <a:gd name="connsiteY1" fmla="*/ 2700481 h 5400962"/>
              <a:gd name="connsiteX2" fmla="*/ 2299956 w 5000438"/>
              <a:gd name="connsiteY2" fmla="*/ 5400962 h 5400962"/>
              <a:gd name="connsiteX3" fmla="*/ 60675 w 5000438"/>
              <a:gd name="connsiteY3" fmla="*/ 4210346 h 5400962"/>
              <a:gd name="connsiteX4" fmla="*/ 0 w 5000438"/>
              <a:gd name="connsiteY4" fmla="*/ 4110472 h 5400962"/>
              <a:gd name="connsiteX5" fmla="*/ 0 w 5000438"/>
              <a:gd name="connsiteY5" fmla="*/ 1290491 h 5400962"/>
              <a:gd name="connsiteX6" fmla="*/ 60675 w 5000438"/>
              <a:gd name="connsiteY6" fmla="*/ 1190617 h 5400962"/>
              <a:gd name="connsiteX7" fmla="*/ 2299956 w 5000438"/>
              <a:gd name="connsiteY7" fmla="*/ 0 h 5400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00438" h="5400962">
                <a:moveTo>
                  <a:pt x="2299956" y="0"/>
                </a:moveTo>
                <a:cubicBezTo>
                  <a:pt x="3791390" y="0"/>
                  <a:pt x="5000438" y="1209047"/>
                  <a:pt x="5000438" y="2700481"/>
                </a:cubicBezTo>
                <a:cubicBezTo>
                  <a:pt x="5000438" y="4191915"/>
                  <a:pt x="3791390" y="5400962"/>
                  <a:pt x="2299956" y="5400962"/>
                </a:cubicBezTo>
                <a:cubicBezTo>
                  <a:pt x="1367810" y="5400962"/>
                  <a:pt x="545971" y="4928678"/>
                  <a:pt x="60675" y="4210346"/>
                </a:cubicBezTo>
                <a:lnTo>
                  <a:pt x="0" y="4110472"/>
                </a:lnTo>
                <a:lnTo>
                  <a:pt x="0" y="1290491"/>
                </a:lnTo>
                <a:lnTo>
                  <a:pt x="60675" y="1190617"/>
                </a:lnTo>
                <a:cubicBezTo>
                  <a:pt x="545971" y="472284"/>
                  <a:pt x="1367810" y="0"/>
                  <a:pt x="2299956"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85000"/>
                  </a:schemeClr>
                </a:gs>
                <a:gs pos="100000">
                  <a:schemeClr val="bg2">
                    <a:lumMod val="8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16" name="Graphic 15" descr="Scales of justice">
            <a:extLst>
              <a:ext uri="{FF2B5EF4-FFF2-40B4-BE49-F238E27FC236}">
                <a16:creationId xmlns:a16="http://schemas.microsoft.com/office/drawing/2014/main" id="{C60AD414-C467-46AF-A293-C13468DEE906}"/>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450254" y="1629089"/>
            <a:ext cx="3620021" cy="3620021"/>
          </a:xfrm>
          <a:prstGeom prst="rect">
            <a:avLst/>
          </a:prstGeom>
        </p:spPr>
      </p:pic>
      <p:sp>
        <p:nvSpPr>
          <p:cNvPr id="3" name="Content Placeholder 2">
            <a:extLst>
              <a:ext uri="{FF2B5EF4-FFF2-40B4-BE49-F238E27FC236}">
                <a16:creationId xmlns:a16="http://schemas.microsoft.com/office/drawing/2014/main" id="{155E0C63-8181-1040-B104-5D4768A46F6D}"/>
              </a:ext>
            </a:extLst>
          </p:cNvPr>
          <p:cNvSpPr>
            <a:spLocks noGrp="1"/>
          </p:cNvSpPr>
          <p:nvPr>
            <p:ph idx="1"/>
          </p:nvPr>
        </p:nvSpPr>
        <p:spPr>
          <a:xfrm>
            <a:off x="6065129" y="1983932"/>
            <a:ext cx="5153159" cy="4431882"/>
          </a:xfrm>
        </p:spPr>
        <p:txBody>
          <a:bodyPr anchor="ctr">
            <a:normAutofit fontScale="92500" lnSpcReduction="10000"/>
          </a:bodyPr>
          <a:lstStyle/>
          <a:p>
            <a:r>
              <a:rPr lang="en-US" sz="2400" dirty="0">
                <a:solidFill>
                  <a:srgbClr val="000000"/>
                </a:solidFill>
                <a:latin typeface="Baskerville" panose="02020502070401020303" pitchFamily="18" charset="0"/>
                <a:ea typeface="Baskerville" panose="02020502070401020303" pitchFamily="18" charset="0"/>
              </a:rPr>
              <a:t>Awareness leads to action. The first phase incorporates the numbers, statistics, outcomes, and information. </a:t>
            </a:r>
          </a:p>
          <a:p>
            <a:r>
              <a:rPr lang="en-US" sz="2400" dirty="0">
                <a:solidFill>
                  <a:srgbClr val="000000"/>
                </a:solidFill>
                <a:latin typeface="Baskerville" panose="02020502070401020303" pitchFamily="18" charset="0"/>
                <a:ea typeface="Baskerville" panose="02020502070401020303" pitchFamily="18" charset="0"/>
              </a:rPr>
              <a:t>Before we begin to effect change, we must understand what we are working with. That is why the foundation begins with the often bleak information. </a:t>
            </a:r>
          </a:p>
          <a:p>
            <a:r>
              <a:rPr lang="en-US" sz="2400" dirty="0">
                <a:solidFill>
                  <a:srgbClr val="000000"/>
                </a:solidFill>
                <a:latin typeface="Baskerville" panose="02020502070401020303" pitchFamily="18" charset="0"/>
                <a:ea typeface="Baskerville" panose="02020502070401020303" pitchFamily="18" charset="0"/>
              </a:rPr>
              <a:t>You will often find your passion for a topic evolving into a story that educates others about a cause they were completely unaware. </a:t>
            </a:r>
          </a:p>
          <a:p>
            <a:r>
              <a:rPr lang="en-US" sz="2400" dirty="0">
                <a:solidFill>
                  <a:srgbClr val="000000"/>
                </a:solidFill>
                <a:latin typeface="Baskerville" panose="02020502070401020303" pitchFamily="18" charset="0"/>
                <a:ea typeface="Baskerville" panose="02020502070401020303" pitchFamily="18" charset="0"/>
              </a:rPr>
              <a:t>After years of embarrassment, it is time to move beyond that and truly be a voice for others. </a:t>
            </a:r>
          </a:p>
        </p:txBody>
      </p:sp>
    </p:spTree>
    <p:extLst>
      <p:ext uri="{BB962C8B-B14F-4D97-AF65-F5344CB8AC3E}">
        <p14:creationId xmlns:p14="http://schemas.microsoft.com/office/powerpoint/2010/main" val="18772056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623</TotalTime>
  <Words>1656</Words>
  <Application>Microsoft Macintosh PowerPoint</Application>
  <PresentationFormat>Widescreen</PresentationFormat>
  <Paragraphs>100</Paragraphs>
  <Slides>16</Slides>
  <Notes>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Arial</vt:lpstr>
      <vt:lpstr>Baskerville</vt:lpstr>
      <vt:lpstr>Bradley Hand ITC</vt:lpstr>
      <vt:lpstr>Calibri</vt:lpstr>
      <vt:lpstr>Calibri Light</vt:lpstr>
      <vt:lpstr>Wingdings</vt:lpstr>
      <vt:lpstr>Office Theme</vt:lpstr>
      <vt:lpstr>PowerPoint Presentation</vt:lpstr>
      <vt:lpstr>Our Mission</vt:lpstr>
      <vt:lpstr>Focus Areas</vt:lpstr>
      <vt:lpstr>Kitsap county</vt:lpstr>
      <vt:lpstr>Why are Children in Foster Care?</vt:lpstr>
      <vt:lpstr>What happens next?</vt:lpstr>
      <vt:lpstr>By the Numbers</vt:lpstr>
      <vt:lpstr>Four Phases to Functionality</vt:lpstr>
      <vt:lpstr>Phase 1: Advocacy</vt:lpstr>
      <vt:lpstr>Phase 2: Community</vt:lpstr>
      <vt:lpstr>Phase 3: Workshops </vt:lpstr>
      <vt:lpstr>Phase 4: Support</vt:lpstr>
      <vt:lpstr>Hi, my name is: Resource Expert</vt:lpstr>
      <vt:lpstr>What are some basic needs?</vt:lpstr>
      <vt:lpstr>Financial Literacy!</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Jon Trotter</cp:lastModifiedBy>
  <cp:revision>2</cp:revision>
  <cp:lastPrinted>2022-05-11T21:43:38Z</cp:lastPrinted>
  <dcterms:created xsi:type="dcterms:W3CDTF">2019-11-10T21:09:49Z</dcterms:created>
  <dcterms:modified xsi:type="dcterms:W3CDTF">2022-09-03T01:29:48Z</dcterms:modified>
</cp:coreProperties>
</file>